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66" r:id="rId3"/>
    <p:sldId id="267" r:id="rId4"/>
    <p:sldId id="284" r:id="rId5"/>
    <p:sldId id="271" r:id="rId6"/>
    <p:sldId id="279" r:id="rId7"/>
    <p:sldId id="280" r:id="rId8"/>
    <p:sldId id="281" r:id="rId9"/>
    <p:sldId id="283" r:id="rId10"/>
    <p:sldId id="282" r:id="rId11"/>
    <p:sldId id="274"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
          <p15:clr>
            <a:srgbClr val="A4A3A4"/>
          </p15:clr>
        </p15:guide>
        <p15:guide id="2" pos="7716">
          <p15:clr>
            <a:srgbClr val="A4A3A4"/>
          </p15:clr>
        </p15:guide>
        <p15:guide id="3" orient="horz" pos="4331">
          <p15:clr>
            <a:srgbClr val="A4A3A4"/>
          </p15:clr>
        </p15:guide>
        <p15:guide id="4" orient="horz" pos="1684">
          <p15:clr>
            <a:srgbClr val="A4A3A4"/>
          </p15:clr>
        </p15:guide>
        <p15:guide id="5" orient="horz" pos="618">
          <p15:clr>
            <a:srgbClr val="A4A3A4"/>
          </p15:clr>
        </p15:guide>
        <p15:guide id="6" orient="horz" pos="346">
          <p15:clr>
            <a:srgbClr val="A4A3A4"/>
          </p15:clr>
        </p15:guide>
        <p15:guide id="7" orient="horz" pos="4111">
          <p15:clr>
            <a:srgbClr val="A4A3A4"/>
          </p15:clr>
        </p15:guide>
        <p15:guide id="8" pos="619">
          <p15:clr>
            <a:srgbClr val="A4A3A4"/>
          </p15:clr>
        </p15:guide>
        <p15:guide id="9" pos="385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0F9"/>
    <a:srgbClr val="5C5BF8"/>
    <a:srgbClr val="0300F9"/>
    <a:srgbClr val="F0F1FE"/>
    <a:srgbClr val="1918E8"/>
    <a:srgbClr val="0C0C88"/>
    <a:srgbClr val="6A6AFD"/>
    <a:srgbClr val="6363F5"/>
    <a:srgbClr val="1F1FC9"/>
    <a:srgbClr val="403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6"/>
  </p:normalViewPr>
  <p:slideViewPr>
    <p:cSldViewPr snapToGrid="0" snapToObjects="1">
      <p:cViewPr varScale="1">
        <p:scale>
          <a:sx n="82" d="100"/>
          <a:sy n="82" d="100"/>
        </p:scale>
        <p:origin x="720" y="72"/>
      </p:cViewPr>
      <p:guideLst>
        <p:guide orient="horz" pos="-7"/>
        <p:guide pos="7716"/>
        <p:guide orient="horz" pos="4331"/>
        <p:guide orient="horz" pos="1684"/>
        <p:guide orient="horz" pos="618"/>
        <p:guide orient="horz" pos="346"/>
        <p:guide orient="horz" pos="4111"/>
        <p:guide pos="619"/>
        <p:guide pos="3858"/>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9" d="100"/>
          <a:sy n="129" d="100"/>
        </p:scale>
        <p:origin x="4024"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4AFC0-EEF9-8D48-9409-ED29905CCA5D}" type="datetimeFigureOut">
              <a:rPr kumimoji="1" lang="zh-CN" altLang="en-US" smtClean="0"/>
              <a:t>2023/2/24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8F34B-23BE-8749-B2B6-B7D8D7D7CE7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778F34B-23BE-8749-B2B6-B7D8D7D7CE78}" type="slidenum">
              <a:rPr kumimoji="1" lang="zh-CN" altLang="en-US" smtClean="0"/>
              <a:t>1</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2023/2/24</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2023/2/24</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2023/2/24</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2023/2/24</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2023/2/24</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2023/2/24</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2023/2/24</a:t>
            </a:fld>
            <a:endParaRPr kumimoji="1"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2023/2/24</a:t>
            </a:fld>
            <a:endParaRPr kumimoji="1"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2023/2/24</a:t>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2023/2/24</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C86860F-0812-044B-B84D-9CBBC1F70D4F}" type="datetimeFigureOut">
              <a:rPr kumimoji="1" lang="zh-CN" altLang="en-US" smtClean="0"/>
              <a:t>2023/2/24</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A81ABD0-7210-1A40-825D-09EF12515693}"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descr="屏幕快照 2020-08-18 下午2.14.25"/>
          <p:cNvPicPr>
            <a:picLocks noChangeAspect="1"/>
          </p:cNvPicPr>
          <p:nvPr userDrawn="1"/>
        </p:nvPicPr>
        <p:blipFill>
          <a:blip r:embed="rId16"/>
          <a:srcRect t="-2256" b="35830"/>
          <a:stretch>
            <a:fillRect/>
          </a:stretch>
        </p:blipFill>
        <p:spPr>
          <a:xfrm>
            <a:off x="-5715" y="6396355"/>
            <a:ext cx="12204065" cy="4673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gif"/><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8.gif"/><Relationship Id="rId7" Type="http://schemas.openxmlformats.org/officeDocument/2006/relationships/image" Target="../media/image10.gif"/><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9.gif"/><Relationship Id="rId5" Type="http://schemas.openxmlformats.org/officeDocument/2006/relationships/image" Target="../media/image4.gif"/><Relationship Id="rId4" Type="http://schemas.openxmlformats.org/officeDocument/2006/relationships/image" Target="../media/image5.gif"/><Relationship Id="rId9" Type="http://schemas.openxmlformats.org/officeDocument/2006/relationships/image" Target="../media/image12.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9.gif"/><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gif"/><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pt封面"/>
          <p:cNvPicPr>
            <a:picLocks noChangeAspect="1"/>
          </p:cNvPicPr>
          <p:nvPr/>
        </p:nvPicPr>
        <p:blipFill>
          <a:blip r:embed="rId3"/>
          <a:stretch>
            <a:fillRect/>
          </a:stretch>
        </p:blipFill>
        <p:spPr>
          <a:xfrm>
            <a:off x="0" y="-17780"/>
            <a:ext cx="12249150" cy="6893560"/>
          </a:xfrm>
          <a:prstGeom prst="rect">
            <a:avLst/>
          </a:prstGeom>
        </p:spPr>
      </p:pic>
      <p:sp>
        <p:nvSpPr>
          <p:cNvPr id="4" name="文本框 3"/>
          <p:cNvSpPr txBox="1"/>
          <p:nvPr/>
        </p:nvSpPr>
        <p:spPr>
          <a:xfrm>
            <a:off x="629920" y="2518802"/>
            <a:ext cx="10759440" cy="923330"/>
          </a:xfrm>
          <a:prstGeom prst="rect">
            <a:avLst/>
          </a:prstGeom>
          <a:noFill/>
        </p:spPr>
        <p:txBody>
          <a:bodyPr wrap="square" rtlCol="0">
            <a:spAutoFit/>
          </a:bodyPr>
          <a:lstStyle/>
          <a:p>
            <a:r>
              <a:rPr kumimoji="1" lang="zh-CN" altLang="en-US" sz="5400" b="1" dirty="0">
                <a:solidFill>
                  <a:schemeClr val="bg1"/>
                </a:solidFill>
                <a:latin typeface="微软雅黑" panose="020B0503020204020204" pitchFamily="34" charset="-122"/>
                <a:ea typeface="微软雅黑" panose="020B0503020204020204" pitchFamily="34" charset="-122"/>
              </a:rPr>
              <a:t>体育视频追踪工具集</a:t>
            </a:r>
          </a:p>
        </p:txBody>
      </p:sp>
      <p:sp>
        <p:nvSpPr>
          <p:cNvPr id="5" name="文本框 4"/>
          <p:cNvSpPr txBox="1"/>
          <p:nvPr/>
        </p:nvSpPr>
        <p:spPr>
          <a:xfrm>
            <a:off x="629920" y="3933656"/>
            <a:ext cx="3708400" cy="528093"/>
          </a:xfrm>
          <a:prstGeom prst="rect">
            <a:avLst/>
          </a:prstGeom>
          <a:noFill/>
        </p:spPr>
        <p:txBody>
          <a:bodyPr wrap="square" rtlCol="0">
            <a:spAutoFit/>
          </a:bodyPr>
          <a:lstStyle/>
          <a:p>
            <a:pPr>
              <a:lnSpc>
                <a:spcPct val="130000"/>
              </a:lnSpc>
            </a:pPr>
            <a:r>
              <a:rPr kumimoji="1" lang="zh-CN" altLang="en-US" sz="2400" dirty="0">
                <a:solidFill>
                  <a:schemeClr val="bg1"/>
                </a:solidFill>
                <a:latin typeface="Microsoft YaHei Light" panose="020B0502040204020203" pitchFamily="34" charset="-122"/>
                <a:ea typeface="Microsoft YaHei Light" panose="020B0502040204020203" pitchFamily="34" charset="-122"/>
              </a:rPr>
              <a:t>分享嘉宾：卜宜凡</a:t>
            </a:r>
          </a:p>
        </p:txBody>
      </p:sp>
      <p:cxnSp>
        <p:nvCxnSpPr>
          <p:cNvPr id="14" name="直线连接符 13"/>
          <p:cNvCxnSpPr/>
          <p:nvPr/>
        </p:nvCxnSpPr>
        <p:spPr>
          <a:xfrm>
            <a:off x="774389" y="3733504"/>
            <a:ext cx="1287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体育视频追踪工具集：</a:t>
            </a:r>
            <a:r>
              <a:rPr lang="zh-CN" altLang="en-US" sz="3400" b="1" dirty="0">
                <a:latin typeface="微软雅黑" panose="020B0503020204020204" pitchFamily="34" charset="-122"/>
                <a:ea typeface="微软雅黑" panose="020B0503020204020204" pitchFamily="34" charset="-122"/>
              </a:rPr>
              <a:t>体态动作教练</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0238972" y="443976"/>
            <a:ext cx="1953027" cy="545440"/>
          </a:xfrm>
          <a:prstGeom prst="rect">
            <a:avLst/>
          </a:prstGeom>
        </p:spPr>
      </p:pic>
      <p:sp>
        <p:nvSpPr>
          <p:cNvPr id="10" name="TextBox 3"/>
          <p:cNvSpPr txBox="1"/>
          <p:nvPr/>
        </p:nvSpPr>
        <p:spPr>
          <a:xfrm>
            <a:off x="871258" y="2142986"/>
            <a:ext cx="3132496" cy="3072820"/>
          </a:xfrm>
          <a:prstGeom prst="rect">
            <a:avLst/>
          </a:prstGeom>
          <a:noFill/>
        </p:spPr>
        <p:txBody>
          <a:bodyPr wrap="square" lIns="0" tIns="36000" rIns="216000" bIns="36000" rtlCol="0">
            <a:spAutoFit/>
          </a:bodyPr>
          <a:lstStyle/>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骨骼关键点在体育动作纠正与教学中有众多应用场景，使用</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PP-</a:t>
            </a:r>
            <a:r>
              <a:rPr kumimoji="1" lang="en-US" altLang="zh-CN" sz="1400" dirty="0" err="1">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TinyPose</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轻量化模型可以开发一款能在能在各种设备上实现实时推理的动作教练。</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先对教练视频进行一轮检测并保存动作信息。之后打开摄像头，实时推理比对，在相机结果与教练视频动作不符时自动暂停，并提供错误动作纠正的语音与可视化提示</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endParaRPr>
          </a:p>
        </p:txBody>
      </p:sp>
      <p:pic>
        <p:nvPicPr>
          <p:cNvPr id="11" name="图片 10"/>
          <p:cNvPicPr>
            <a:picLocks noChangeAspect="1"/>
          </p:cNvPicPr>
          <p:nvPr/>
        </p:nvPicPr>
        <p:blipFill>
          <a:blip r:embed="rId3"/>
          <a:stretch>
            <a:fillRect/>
          </a:stretch>
        </p:blipFill>
        <p:spPr>
          <a:xfrm>
            <a:off x="871258" y="1493301"/>
            <a:ext cx="1292665" cy="634832"/>
          </a:xfrm>
          <a:prstGeom prst="rect">
            <a:avLst/>
          </a:prstGeom>
        </p:spPr>
      </p:pic>
      <p:pic>
        <p:nvPicPr>
          <p:cNvPr id="12" name="图片 11" descr="电视萤幕画面&#10;&#10;描述已自动生成">
            <a:extLst>
              <a:ext uri="{FF2B5EF4-FFF2-40B4-BE49-F238E27FC236}">
                <a16:creationId xmlns:a16="http://schemas.microsoft.com/office/drawing/2014/main" id="{3A4D902C-958E-E39A-540D-8BF263AE9FD3}"/>
              </a:ext>
            </a:extLst>
          </p:cNvPr>
          <p:cNvPicPr>
            <a:picLocks noChangeAspect="1"/>
          </p:cNvPicPr>
          <p:nvPr/>
        </p:nvPicPr>
        <p:blipFill>
          <a:blip r:embed="rId4"/>
          <a:stretch>
            <a:fillRect/>
          </a:stretch>
        </p:blipFill>
        <p:spPr>
          <a:xfrm>
            <a:off x="5147152" y="2142986"/>
            <a:ext cx="6082192" cy="3464712"/>
          </a:xfrm>
          <a:prstGeom prst="rect">
            <a:avLst/>
          </a:prstGeom>
        </p:spPr>
      </p:pic>
    </p:spTree>
    <p:extLst>
      <p:ext uri="{BB962C8B-B14F-4D97-AF65-F5344CB8AC3E}">
        <p14:creationId xmlns:p14="http://schemas.microsoft.com/office/powerpoint/2010/main" val="402420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49074" y="-74428"/>
            <a:ext cx="12577303" cy="7081284"/>
          </a:xfrm>
          <a:prstGeom prst="rect">
            <a:avLst/>
          </a:prstGeom>
        </p:spPr>
      </p:pic>
      <p:sp>
        <p:nvSpPr>
          <p:cNvPr id="4" name="文本框 3"/>
          <p:cNvSpPr txBox="1"/>
          <p:nvPr/>
        </p:nvSpPr>
        <p:spPr>
          <a:xfrm>
            <a:off x="8159723" y="2976002"/>
            <a:ext cx="2999688" cy="769441"/>
          </a:xfrm>
          <a:prstGeom prst="rect">
            <a:avLst/>
          </a:prstGeom>
          <a:noFill/>
        </p:spPr>
        <p:txBody>
          <a:bodyPr wrap="square" rtlCol="0">
            <a:spAutoFit/>
          </a:bodyPr>
          <a:lstStyle/>
          <a:p>
            <a:r>
              <a:rPr kumimoji="1" lang="en-US" altLang="en-US" sz="4400" b="1" dirty="0">
                <a:solidFill>
                  <a:schemeClr val="bg1"/>
                </a:solidFill>
                <a:latin typeface="Lantinghei SC Demibold" panose="02000000000000000000" pitchFamily="2" charset="-122"/>
                <a:ea typeface="Lantinghei SC Demibold" panose="02000000000000000000" pitchFamily="2" charset="-122"/>
              </a:rPr>
              <a:t>谢谢观看</a:t>
            </a:r>
          </a:p>
        </p:txBody>
      </p:sp>
      <p:sp>
        <p:nvSpPr>
          <p:cNvPr id="2" name="矩形 1"/>
          <p:cNvSpPr/>
          <p:nvPr/>
        </p:nvSpPr>
        <p:spPr>
          <a:xfrm>
            <a:off x="3320142" y="2659224"/>
            <a:ext cx="2324877" cy="230932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dirty="0"/>
              <a:t>二维码</a:t>
            </a:r>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8229600" y="0"/>
            <a:ext cx="396776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TextBox 14"/>
          <p:cNvSpPr txBox="1"/>
          <p:nvPr/>
        </p:nvSpPr>
        <p:spPr>
          <a:xfrm>
            <a:off x="9228765" y="3006844"/>
            <a:ext cx="859325" cy="256856"/>
          </a:xfrm>
          <a:prstGeom prst="rect">
            <a:avLst/>
          </a:prstGeom>
          <a:noFill/>
        </p:spPr>
        <p:txBody>
          <a:bodyPr wrap="square" lIns="0" tIns="36000" rIns="216000" bIns="36000" rtlCol="0">
            <a:spAutoFit/>
          </a:bodyPr>
          <a:lstStyle/>
          <a:p>
            <a:pPr algn="ctr">
              <a:lnSpc>
                <a:spcPct val="130000"/>
              </a:lnSpc>
              <a:spcBef>
                <a:spcPts val="1000"/>
              </a:spcBef>
            </a:pPr>
            <a:r>
              <a:rPr kumimoji="1" lang="zh-CN" altLang="en-US" sz="1000" dirty="0">
                <a:solidFill>
                  <a:schemeClr val="tx1">
                    <a:lumMod val="65000"/>
                    <a:lumOff val="35000"/>
                  </a:schemeClr>
                </a:solidFill>
                <a:latin typeface="FZLanTingKanHei-R-GBK" panose="02000000000000000000" pitchFamily="2" charset="-122"/>
                <a:ea typeface="FZLanTingKanHei-R-GBK" panose="02000000000000000000" pitchFamily="2" charset="-122"/>
              </a:rPr>
              <a:t>图片区域</a:t>
            </a:r>
            <a:endParaRPr kumimoji="1" lang="en-US" altLang="en-US" sz="1000" dirty="0">
              <a:solidFill>
                <a:schemeClr val="tx1">
                  <a:lumMod val="65000"/>
                  <a:lumOff val="35000"/>
                </a:schemeClr>
              </a:solidFill>
              <a:latin typeface="FZLanTingKanHei-R-GBK" panose="02000000000000000000" pitchFamily="2" charset="-122"/>
              <a:ea typeface="FZLanTingKanHei-R-GBK" panose="02000000000000000000" pitchFamily="2" charset="-122"/>
            </a:endParaRPr>
          </a:p>
        </p:txBody>
      </p:sp>
      <p:sp>
        <p:nvSpPr>
          <p:cNvPr id="10" name="TextBox 3"/>
          <p:cNvSpPr txBox="1"/>
          <p:nvPr/>
        </p:nvSpPr>
        <p:spPr>
          <a:xfrm>
            <a:off x="986285" y="2557081"/>
            <a:ext cx="6673044" cy="3462157"/>
          </a:xfrm>
          <a:prstGeom prst="rect">
            <a:avLst/>
          </a:prstGeom>
          <a:noFill/>
        </p:spPr>
        <p:txBody>
          <a:bodyPr wrap="square" lIns="0" tIns="36000" rIns="216000" bIns="36000" rtlCol="0">
            <a:spAutoFit/>
          </a:bodyPr>
          <a:lstStyle/>
          <a:p>
            <a:pPr>
              <a:lnSpc>
                <a:spcPct val="130000"/>
              </a:lnSpc>
              <a:spcBef>
                <a:spcPts val="1000"/>
              </a:spcBef>
            </a:pPr>
            <a:r>
              <a:rPr lang="zh-CN" altLang="en-US" dirty="0">
                <a:latin typeface="微软雅黑" panose="020B0503020204020204" pitchFamily="34" charset="-122"/>
                <a:ea typeface="微软雅黑" panose="020B0503020204020204" pitchFamily="34" charset="-122"/>
              </a:rPr>
              <a:t>体育视频数据动态可视化</a:t>
            </a:r>
            <a:endParaRPr lang="en-US" altLang="zh-CN" dirty="0">
              <a:latin typeface="微软雅黑" panose="020B0503020204020204" pitchFamily="34" charset="-122"/>
              <a:ea typeface="微软雅黑" panose="020B0503020204020204" pitchFamily="34" charset="-122"/>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体育赛事的动态可视化如今主要依靠</a:t>
            </a:r>
            <a:r>
              <a:rPr lang="zh-CN" altLang="en-US" sz="1400" dirty="0">
                <a:solidFill>
                  <a:srgbClr val="0300F9"/>
                </a:solidFill>
                <a:latin typeface="微软雅黑" panose="020B0503020204020204" pitchFamily="34" charset="-122"/>
                <a:ea typeface="微软雅黑" panose="020B0503020204020204" pitchFamily="34" charset="-122"/>
                <a:cs typeface="+mj-cs"/>
              </a:rPr>
              <a:t>人工标注</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的方式之后对视频进行后处理的方式，有不错的展现效果，但需要标注者有对各类体育赛事有一定的理解，且费时费力，</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我们期望通过人工智能技术的应用，能够减少在这一过程中的人力消耗。其实，有许多现成的开源模型都可以应用到这一方向上，如：</a:t>
            </a:r>
            <a:r>
              <a:rPr lang="zh-CN" altLang="en-US" sz="1400" dirty="0">
                <a:solidFill>
                  <a:srgbClr val="0300F9"/>
                </a:solidFill>
                <a:latin typeface="微软雅黑" panose="020B0503020204020204" pitchFamily="34" charset="-122"/>
                <a:ea typeface="微软雅黑" panose="020B0503020204020204" pitchFamily="34" charset="-122"/>
                <a:cs typeface="+mj-cs"/>
              </a:rPr>
              <a:t>行人目标检测</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a:t>
            </a:r>
            <a:r>
              <a:rPr lang="zh-CN" altLang="en-US" sz="1400" dirty="0">
                <a:solidFill>
                  <a:srgbClr val="0300F9"/>
                </a:solidFill>
                <a:latin typeface="微软雅黑" panose="020B0503020204020204" pitchFamily="34" charset="-122"/>
                <a:ea typeface="微软雅黑" panose="020B0503020204020204" pitchFamily="34" charset="-122"/>
                <a:cs typeface="+mj-cs"/>
              </a:rPr>
              <a:t>目标跟踪</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a:t>
            </a:r>
            <a:r>
              <a:rPr lang="zh-CN" altLang="en-US" sz="1400" dirty="0">
                <a:solidFill>
                  <a:srgbClr val="0300F9"/>
                </a:solidFill>
                <a:latin typeface="微软雅黑" panose="020B0503020204020204" pitchFamily="34" charset="-122"/>
                <a:ea typeface="微软雅黑" panose="020B0503020204020204" pitchFamily="34" charset="-122"/>
                <a:cs typeface="+mj-cs"/>
              </a:rPr>
              <a:t>人像分割</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等。</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综合应用各任务方向上的</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Paddle</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套件（</a:t>
            </a:r>
            <a:r>
              <a:rPr kumimoji="1" lang="en-US" altLang="zh-CN" sz="1400" dirty="0" err="1">
                <a:solidFill>
                  <a:schemeClr val="tx1">
                    <a:lumMod val="50000"/>
                    <a:lumOff val="50000"/>
                  </a:schemeClr>
                </a:solidFill>
                <a:latin typeface="Microsoft YaHei Light" panose="020B0502040204020203" pitchFamily="34" charset="-122"/>
                <a:ea typeface="Microsoft YaHei Light" panose="020B0502040204020203" pitchFamily="34" charset="-122"/>
              </a:rPr>
              <a:t>PaddleDetection</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 </a:t>
            </a:r>
            <a:r>
              <a:rPr kumimoji="1" lang="en-US" altLang="zh-CN" sz="1400" dirty="0" err="1">
                <a:solidFill>
                  <a:schemeClr val="tx1">
                    <a:lumMod val="50000"/>
                    <a:lumOff val="50000"/>
                  </a:schemeClr>
                </a:solidFill>
                <a:latin typeface="Microsoft YaHei Light" panose="020B0502040204020203" pitchFamily="34" charset="-122"/>
                <a:ea typeface="Microsoft YaHei Light" panose="020B0502040204020203" pitchFamily="34" charset="-122"/>
              </a:rPr>
              <a:t>PaddleSeg</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 </a:t>
            </a:r>
            <a:r>
              <a:rPr kumimoji="1" lang="en-US" altLang="zh-CN" sz="1400" dirty="0" err="1">
                <a:solidFill>
                  <a:schemeClr val="tx1">
                    <a:lumMod val="50000"/>
                    <a:lumOff val="50000"/>
                  </a:schemeClr>
                </a:solidFill>
                <a:latin typeface="Microsoft YaHei Light" panose="020B0502040204020203" pitchFamily="34" charset="-122"/>
                <a:ea typeface="Microsoft YaHei Light" panose="020B0502040204020203" pitchFamily="34" charset="-122"/>
              </a:rPr>
              <a:t>PaddleOCR</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）组合为</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Pipeline</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，按需开发可视化功能，体育视频追踪工具集就诞生了！</a:t>
            </a:r>
            <a:endParaRPr kumimoji="1" lang="en-US"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endParaRPr>
          </a:p>
          <a:p>
            <a:pPr>
              <a:lnSpc>
                <a:spcPct val="130000"/>
              </a:lnSpc>
              <a:spcBef>
                <a:spcPts val="1000"/>
              </a:spcBef>
            </a:pPr>
            <a:endParaRPr kumimoji="1" lang="en-US"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endParaRPr>
          </a:p>
        </p:txBody>
      </p:sp>
      <p:sp>
        <p:nvSpPr>
          <p:cNvPr id="14"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体育视频追踪工具集：</a:t>
            </a:r>
            <a:r>
              <a:rPr lang="zh-CN" altLang="en-US" sz="3400" b="1" dirty="0">
                <a:latin typeface="微软雅黑" panose="020B0503020204020204" pitchFamily="34" charset="-122"/>
                <a:ea typeface="微软雅黑" panose="020B0503020204020204" pitchFamily="34" charset="-122"/>
              </a:rPr>
              <a:t>概览</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871258" y="1493301"/>
            <a:ext cx="1292665" cy="634832"/>
          </a:xfrm>
          <a:prstGeom prst="rect">
            <a:avLst/>
          </a:prstGeom>
        </p:spPr>
      </p:pic>
      <p:pic>
        <p:nvPicPr>
          <p:cNvPr id="3" name="图片 2" descr="一群人在草地上踢足球比赛&#10;&#10;低可信度描述已自动生成">
            <a:extLst>
              <a:ext uri="{FF2B5EF4-FFF2-40B4-BE49-F238E27FC236}">
                <a16:creationId xmlns:a16="http://schemas.microsoft.com/office/drawing/2014/main" id="{8475B56F-70F2-1F51-DF09-BF9B52986DE8}"/>
              </a:ext>
            </a:extLst>
          </p:cNvPr>
          <p:cNvPicPr>
            <a:picLocks noChangeAspect="1"/>
          </p:cNvPicPr>
          <p:nvPr/>
        </p:nvPicPr>
        <p:blipFill>
          <a:blip r:embed="rId3"/>
          <a:stretch>
            <a:fillRect/>
          </a:stretch>
        </p:blipFill>
        <p:spPr>
          <a:xfrm>
            <a:off x="8239011" y="4613354"/>
            <a:ext cx="3965987" cy="2238300"/>
          </a:xfrm>
          <a:prstGeom prst="rect">
            <a:avLst/>
          </a:prstGeom>
        </p:spPr>
      </p:pic>
      <p:pic>
        <p:nvPicPr>
          <p:cNvPr id="5" name="图片 4" descr="一群人在草地上踢足球比赛&#10;&#10;低可信度描述已自动生成">
            <a:extLst>
              <a:ext uri="{FF2B5EF4-FFF2-40B4-BE49-F238E27FC236}">
                <a16:creationId xmlns:a16="http://schemas.microsoft.com/office/drawing/2014/main" id="{09288A67-7589-467D-1D6F-B4BF6641E559}"/>
              </a:ext>
            </a:extLst>
          </p:cNvPr>
          <p:cNvPicPr>
            <a:picLocks noChangeAspect="1"/>
          </p:cNvPicPr>
          <p:nvPr/>
        </p:nvPicPr>
        <p:blipFill>
          <a:blip r:embed="rId4"/>
          <a:stretch>
            <a:fillRect/>
          </a:stretch>
        </p:blipFill>
        <p:spPr>
          <a:xfrm>
            <a:off x="8239011" y="2323584"/>
            <a:ext cx="3965989" cy="2238300"/>
          </a:xfrm>
          <a:prstGeom prst="rect">
            <a:avLst/>
          </a:prstGeom>
        </p:spPr>
      </p:pic>
      <p:pic>
        <p:nvPicPr>
          <p:cNvPr id="7" name="图片 6" descr="人们在雪地上&#10;&#10;描述已自动生成">
            <a:extLst>
              <a:ext uri="{FF2B5EF4-FFF2-40B4-BE49-F238E27FC236}">
                <a16:creationId xmlns:a16="http://schemas.microsoft.com/office/drawing/2014/main" id="{686C6A19-086E-9289-BBC4-2E91860C7F3D}"/>
              </a:ext>
            </a:extLst>
          </p:cNvPr>
          <p:cNvPicPr>
            <a:picLocks noChangeAspect="1"/>
          </p:cNvPicPr>
          <p:nvPr/>
        </p:nvPicPr>
        <p:blipFill>
          <a:blip r:embed="rId5"/>
          <a:stretch>
            <a:fillRect/>
          </a:stretch>
        </p:blipFill>
        <p:spPr>
          <a:xfrm>
            <a:off x="8239011" y="6346"/>
            <a:ext cx="3965989" cy="22453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体育视频追踪工具集：</a:t>
            </a:r>
            <a:r>
              <a:rPr lang="zh-CN" altLang="en-US" sz="3400" b="1" dirty="0">
                <a:latin typeface="微软雅黑" panose="020B0503020204020204" pitchFamily="34" charset="-122"/>
                <a:ea typeface="微软雅黑" panose="020B0503020204020204" pitchFamily="34" charset="-122"/>
              </a:rPr>
              <a:t>功能一览</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36" name="图片 35"/>
          <p:cNvPicPr>
            <a:picLocks noChangeAspect="1"/>
          </p:cNvPicPr>
          <p:nvPr/>
        </p:nvPicPr>
        <p:blipFill>
          <a:blip r:embed="rId2"/>
          <a:stretch>
            <a:fillRect/>
          </a:stretch>
        </p:blipFill>
        <p:spPr>
          <a:xfrm>
            <a:off x="10238972" y="443976"/>
            <a:ext cx="1953027" cy="545440"/>
          </a:xfrm>
          <a:prstGeom prst="rect">
            <a:avLst/>
          </a:prstGeom>
        </p:spPr>
      </p:pic>
      <p:grpSp>
        <p:nvGrpSpPr>
          <p:cNvPr id="3" name="组合 2">
            <a:extLst>
              <a:ext uri="{FF2B5EF4-FFF2-40B4-BE49-F238E27FC236}">
                <a16:creationId xmlns:a16="http://schemas.microsoft.com/office/drawing/2014/main" id="{86888E89-3F64-54EA-2051-CC3950D5F9ED}"/>
              </a:ext>
            </a:extLst>
          </p:cNvPr>
          <p:cNvGrpSpPr/>
          <p:nvPr/>
        </p:nvGrpSpPr>
        <p:grpSpPr>
          <a:xfrm>
            <a:off x="929832" y="1297908"/>
            <a:ext cx="2574948" cy="2364391"/>
            <a:chOff x="871258" y="2808424"/>
            <a:chExt cx="2985125" cy="2851152"/>
          </a:xfrm>
        </p:grpSpPr>
        <p:sp>
          <p:nvSpPr>
            <p:cNvPr id="4" name="矩形 3">
              <a:extLst>
                <a:ext uri="{FF2B5EF4-FFF2-40B4-BE49-F238E27FC236}">
                  <a16:creationId xmlns:a16="http://schemas.microsoft.com/office/drawing/2014/main" id="{C089DD77-ABF5-20B9-345A-FA649B2EC172}"/>
                </a:ext>
              </a:extLst>
            </p:cNvPr>
            <p:cNvSpPr/>
            <p:nvPr/>
          </p:nvSpPr>
          <p:spPr>
            <a:xfrm>
              <a:off x="871258" y="2808424"/>
              <a:ext cx="2985125" cy="285115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8028E329-F60B-FEC1-8179-30C12C242F1D}"/>
                </a:ext>
              </a:extLst>
            </p:cNvPr>
            <p:cNvSpPr/>
            <p:nvPr/>
          </p:nvSpPr>
          <p:spPr>
            <a:xfrm>
              <a:off x="871258" y="2808424"/>
              <a:ext cx="2985125" cy="131707"/>
            </a:xfrm>
            <a:prstGeom prst="rect">
              <a:avLst/>
            </a:prstGeom>
            <a:solidFill>
              <a:srgbClr val="191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2796514C-D52B-D5E7-B100-7884EC7B7CC9}"/>
                </a:ext>
              </a:extLst>
            </p:cNvPr>
            <p:cNvSpPr/>
            <p:nvPr/>
          </p:nvSpPr>
          <p:spPr>
            <a:xfrm>
              <a:off x="871258" y="2866688"/>
              <a:ext cx="2985125" cy="632261"/>
            </a:xfrm>
            <a:prstGeom prst="rect">
              <a:avLst/>
            </a:prstGeom>
          </p:spPr>
          <p:txBody>
            <a:bodyPr wrap="square">
              <a:spAutoFit/>
            </a:bodyPr>
            <a:lstStyle/>
            <a:p>
              <a:pPr algn="ctr">
                <a:lnSpc>
                  <a:spcPct val="130000"/>
                </a:lnSpc>
                <a:spcBef>
                  <a:spcPts val="1000"/>
                </a:spcBef>
              </a:pP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多目标追踪</a:t>
              </a:r>
              <a:endParaRPr lang="en-US" altLang="zh-CN" sz="2000" b="1" dirty="0">
                <a:solidFill>
                  <a:schemeClr val="tx1">
                    <a:lumMod val="95000"/>
                    <a:lumOff val="5000"/>
                    <a:alpha val="70000"/>
                  </a:schemeClr>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2075D4A9-2201-39A5-22B5-75092F2E37DF}"/>
                </a:ext>
              </a:extLst>
            </p:cNvPr>
            <p:cNvSpPr/>
            <p:nvPr/>
          </p:nvSpPr>
          <p:spPr>
            <a:xfrm>
              <a:off x="1201841" y="3494419"/>
              <a:ext cx="2323957" cy="432534"/>
            </a:xfrm>
            <a:prstGeom prst="rect">
              <a:avLst/>
            </a:prstGeom>
          </p:spPr>
          <p:txBody>
            <a:bodyPr wrap="square">
              <a:spAutoFit/>
            </a:bodyPr>
            <a:lstStyle/>
            <a:p>
              <a:pPr algn="ctr">
                <a:lnSpc>
                  <a:spcPct val="130000"/>
                </a:lnSpc>
                <a:spcBef>
                  <a:spcPts val="1000"/>
                </a:spcBef>
              </a:pPr>
              <a:r>
                <a:rPr lang="en-US" altLang="zh-CN" sz="1200" dirty="0">
                  <a:solidFill>
                    <a:schemeClr val="bg1">
                      <a:lumMod val="50000"/>
                    </a:schemeClr>
                  </a:solidFill>
                  <a:latin typeface="Microsoft YaHei Light" panose="020B0502040204020203" pitchFamily="34" charset="-122"/>
                  <a:ea typeface="Microsoft YaHei Light" panose="020B0502040204020203" pitchFamily="34" charset="-122"/>
                </a:rPr>
                <a:t>PP-YOLOE+OCSORT</a:t>
              </a:r>
            </a:p>
          </p:txBody>
        </p:sp>
      </p:grpSp>
      <p:pic>
        <p:nvPicPr>
          <p:cNvPr id="15" name="图片 14" descr="一群人在踢足球&#10;&#10;描述已自动生成">
            <a:extLst>
              <a:ext uri="{FF2B5EF4-FFF2-40B4-BE49-F238E27FC236}">
                <a16:creationId xmlns:a16="http://schemas.microsoft.com/office/drawing/2014/main" id="{A6F6D4B1-3ED3-CF08-2EE0-5EDE489DC6D7}"/>
              </a:ext>
            </a:extLst>
          </p:cNvPr>
          <p:cNvPicPr>
            <a:picLocks noChangeAspect="1"/>
          </p:cNvPicPr>
          <p:nvPr/>
        </p:nvPicPr>
        <p:blipFill>
          <a:blip r:embed="rId3"/>
          <a:stretch>
            <a:fillRect/>
          </a:stretch>
        </p:blipFill>
        <p:spPr>
          <a:xfrm>
            <a:off x="1131789" y="2273794"/>
            <a:ext cx="2181657" cy="1235154"/>
          </a:xfrm>
          <a:prstGeom prst="rect">
            <a:avLst/>
          </a:prstGeom>
        </p:spPr>
      </p:pic>
      <p:grpSp>
        <p:nvGrpSpPr>
          <p:cNvPr id="16" name="组合 15">
            <a:extLst>
              <a:ext uri="{FF2B5EF4-FFF2-40B4-BE49-F238E27FC236}">
                <a16:creationId xmlns:a16="http://schemas.microsoft.com/office/drawing/2014/main" id="{85B0B0EA-C185-8541-78C6-6C9A46AA9050}"/>
              </a:ext>
            </a:extLst>
          </p:cNvPr>
          <p:cNvGrpSpPr/>
          <p:nvPr/>
        </p:nvGrpSpPr>
        <p:grpSpPr>
          <a:xfrm>
            <a:off x="3696114" y="1297907"/>
            <a:ext cx="2574948" cy="2364391"/>
            <a:chOff x="871258" y="2808424"/>
            <a:chExt cx="2985125" cy="2851152"/>
          </a:xfrm>
        </p:grpSpPr>
        <p:sp>
          <p:nvSpPr>
            <p:cNvPr id="17" name="矩形 16">
              <a:extLst>
                <a:ext uri="{FF2B5EF4-FFF2-40B4-BE49-F238E27FC236}">
                  <a16:creationId xmlns:a16="http://schemas.microsoft.com/office/drawing/2014/main" id="{DB6096DA-5B0A-909C-B42E-8392DC996C8E}"/>
                </a:ext>
              </a:extLst>
            </p:cNvPr>
            <p:cNvSpPr/>
            <p:nvPr/>
          </p:nvSpPr>
          <p:spPr>
            <a:xfrm>
              <a:off x="871258" y="2808424"/>
              <a:ext cx="2985125" cy="285115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矩形 17">
              <a:extLst>
                <a:ext uri="{FF2B5EF4-FFF2-40B4-BE49-F238E27FC236}">
                  <a16:creationId xmlns:a16="http://schemas.microsoft.com/office/drawing/2014/main" id="{1ED7BF5C-BCD0-EF63-2731-5E04896A3788}"/>
                </a:ext>
              </a:extLst>
            </p:cNvPr>
            <p:cNvSpPr/>
            <p:nvPr/>
          </p:nvSpPr>
          <p:spPr>
            <a:xfrm>
              <a:off x="871258" y="2808424"/>
              <a:ext cx="2985125" cy="131707"/>
            </a:xfrm>
            <a:prstGeom prst="rect">
              <a:avLst/>
            </a:prstGeom>
            <a:solidFill>
              <a:srgbClr val="191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627CA48D-053B-B253-D371-A43FD1DD12FA}"/>
                </a:ext>
              </a:extLst>
            </p:cNvPr>
            <p:cNvSpPr/>
            <p:nvPr/>
          </p:nvSpPr>
          <p:spPr>
            <a:xfrm>
              <a:off x="871258" y="2866688"/>
              <a:ext cx="2985125" cy="546811"/>
            </a:xfrm>
            <a:prstGeom prst="rect">
              <a:avLst/>
            </a:prstGeom>
          </p:spPr>
          <p:txBody>
            <a:bodyPr wrap="square">
              <a:spAutoFit/>
            </a:bodyPr>
            <a:lstStyle/>
            <a:p>
              <a:pPr algn="ctr">
                <a:lnSpc>
                  <a:spcPct val="130000"/>
                </a:lnSpc>
                <a:spcBef>
                  <a:spcPts val="1000"/>
                </a:spcBef>
              </a:pP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高亮与链接</a:t>
              </a:r>
              <a:endParaRPr lang="en-US" altLang="zh-CN" sz="2000" b="1" dirty="0">
                <a:solidFill>
                  <a:schemeClr val="tx1">
                    <a:lumMod val="95000"/>
                    <a:lumOff val="5000"/>
                    <a:alpha val="70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CBF21C69-6E3D-2A68-001F-2B207A4A0120}"/>
                </a:ext>
              </a:extLst>
            </p:cNvPr>
            <p:cNvSpPr/>
            <p:nvPr/>
          </p:nvSpPr>
          <p:spPr>
            <a:xfrm>
              <a:off x="1201841" y="3494419"/>
              <a:ext cx="2323957" cy="374077"/>
            </a:xfrm>
            <a:prstGeom prst="rect">
              <a:avLst/>
            </a:prstGeom>
          </p:spPr>
          <p:txBody>
            <a:bodyPr wrap="square">
              <a:spAutoFit/>
            </a:bodyPr>
            <a:lstStyle/>
            <a:p>
              <a:pPr algn="ctr">
                <a:lnSpc>
                  <a:spcPct val="130000"/>
                </a:lnSpc>
                <a:spcBef>
                  <a:spcPts val="1000"/>
                </a:spcBef>
              </a:pPr>
              <a:r>
                <a:rPr lang="en-US" altLang="zh-CN" sz="1200" dirty="0">
                  <a:solidFill>
                    <a:schemeClr val="bg1">
                      <a:lumMod val="50000"/>
                    </a:schemeClr>
                  </a:solidFill>
                  <a:latin typeface="Microsoft YaHei Light" panose="020B0502040204020203" pitchFamily="34" charset="-122"/>
                  <a:ea typeface="Microsoft YaHei Light" panose="020B0502040204020203" pitchFamily="34" charset="-122"/>
                </a:rPr>
                <a:t>PP-</a:t>
              </a:r>
              <a:r>
                <a:rPr lang="en-US" altLang="zh-CN" sz="1200" dirty="0" err="1">
                  <a:solidFill>
                    <a:schemeClr val="bg1">
                      <a:lumMod val="50000"/>
                    </a:schemeClr>
                  </a:solidFill>
                  <a:latin typeface="Microsoft YaHei Light" panose="020B0502040204020203" pitchFamily="34" charset="-122"/>
                  <a:ea typeface="Microsoft YaHei Light" panose="020B0502040204020203" pitchFamily="34" charset="-122"/>
                </a:rPr>
                <a:t>HumanSeg</a:t>
              </a:r>
              <a:r>
                <a:rPr lang="en-US" altLang="zh-CN" sz="1200" dirty="0">
                  <a:solidFill>
                    <a:schemeClr val="bg1">
                      <a:lumMod val="50000"/>
                    </a:schemeClr>
                  </a:solidFill>
                  <a:latin typeface="Microsoft YaHei Light" panose="020B0502040204020203" pitchFamily="34" charset="-122"/>
                  <a:ea typeface="Microsoft YaHei Light" panose="020B0502040204020203" pitchFamily="34" charset="-122"/>
                </a:rPr>
                <a:t> v2</a:t>
              </a:r>
            </a:p>
          </p:txBody>
        </p:sp>
      </p:grpSp>
      <p:grpSp>
        <p:nvGrpSpPr>
          <p:cNvPr id="21" name="组合 20">
            <a:extLst>
              <a:ext uri="{FF2B5EF4-FFF2-40B4-BE49-F238E27FC236}">
                <a16:creationId xmlns:a16="http://schemas.microsoft.com/office/drawing/2014/main" id="{5CD66193-1DAE-06BD-0F13-D899D7A6CA95}"/>
              </a:ext>
            </a:extLst>
          </p:cNvPr>
          <p:cNvGrpSpPr/>
          <p:nvPr/>
        </p:nvGrpSpPr>
        <p:grpSpPr>
          <a:xfrm>
            <a:off x="6462396" y="1296565"/>
            <a:ext cx="2574948" cy="2364391"/>
            <a:chOff x="871258" y="2808424"/>
            <a:chExt cx="2985125" cy="2851152"/>
          </a:xfrm>
        </p:grpSpPr>
        <p:sp>
          <p:nvSpPr>
            <p:cNvPr id="24" name="矩形 23">
              <a:extLst>
                <a:ext uri="{FF2B5EF4-FFF2-40B4-BE49-F238E27FC236}">
                  <a16:creationId xmlns:a16="http://schemas.microsoft.com/office/drawing/2014/main" id="{799C9023-0264-4088-84E2-42113C8A06AA}"/>
                </a:ext>
              </a:extLst>
            </p:cNvPr>
            <p:cNvSpPr/>
            <p:nvPr/>
          </p:nvSpPr>
          <p:spPr>
            <a:xfrm>
              <a:off x="871258" y="2808424"/>
              <a:ext cx="2985125" cy="285115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2493F94A-C972-8CB6-18AF-C7ABFFD4467C}"/>
                </a:ext>
              </a:extLst>
            </p:cNvPr>
            <p:cNvSpPr/>
            <p:nvPr/>
          </p:nvSpPr>
          <p:spPr>
            <a:xfrm>
              <a:off x="871258" y="2808424"/>
              <a:ext cx="2985125" cy="131707"/>
            </a:xfrm>
            <a:prstGeom prst="rect">
              <a:avLst/>
            </a:prstGeom>
            <a:solidFill>
              <a:srgbClr val="191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矩形 39">
              <a:extLst>
                <a:ext uri="{FF2B5EF4-FFF2-40B4-BE49-F238E27FC236}">
                  <a16:creationId xmlns:a16="http://schemas.microsoft.com/office/drawing/2014/main" id="{0435A63B-BAB7-49CB-119F-ED33A89791F8}"/>
                </a:ext>
              </a:extLst>
            </p:cNvPr>
            <p:cNvSpPr/>
            <p:nvPr/>
          </p:nvSpPr>
          <p:spPr>
            <a:xfrm>
              <a:off x="871258" y="2866688"/>
              <a:ext cx="2985125" cy="546811"/>
            </a:xfrm>
            <a:prstGeom prst="rect">
              <a:avLst/>
            </a:prstGeom>
          </p:spPr>
          <p:txBody>
            <a:bodyPr wrap="square">
              <a:spAutoFit/>
            </a:bodyPr>
            <a:lstStyle/>
            <a:p>
              <a:pPr algn="ctr">
                <a:lnSpc>
                  <a:spcPct val="130000"/>
                </a:lnSpc>
                <a:spcBef>
                  <a:spcPts val="1000"/>
                </a:spcBef>
              </a:pP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球类轨迹拟合</a:t>
              </a:r>
              <a:endParaRPr lang="en-US" altLang="zh-CN" sz="2000" b="1" dirty="0">
                <a:solidFill>
                  <a:schemeClr val="tx1">
                    <a:lumMod val="95000"/>
                    <a:lumOff val="5000"/>
                    <a:alpha val="70000"/>
                  </a:schemeClr>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11E1F1EC-9675-A517-13D4-53FCA6E69147}"/>
                </a:ext>
              </a:extLst>
            </p:cNvPr>
            <p:cNvSpPr/>
            <p:nvPr/>
          </p:nvSpPr>
          <p:spPr>
            <a:xfrm>
              <a:off x="1201841" y="3494419"/>
              <a:ext cx="2323957" cy="432534"/>
            </a:xfrm>
            <a:prstGeom prst="rect">
              <a:avLst/>
            </a:prstGeom>
          </p:spPr>
          <p:txBody>
            <a:bodyPr wrap="square">
              <a:spAutoFit/>
            </a:bodyPr>
            <a:lstStyle/>
            <a:p>
              <a:pPr algn="ctr">
                <a:lnSpc>
                  <a:spcPct val="130000"/>
                </a:lnSpc>
                <a:spcBef>
                  <a:spcPts val="1000"/>
                </a:spcBef>
              </a:pPr>
              <a:r>
                <a:rPr lang="en-US" altLang="zh-CN" sz="1200" dirty="0">
                  <a:solidFill>
                    <a:schemeClr val="bg1">
                      <a:lumMod val="50000"/>
                    </a:schemeClr>
                  </a:solidFill>
                  <a:latin typeface="Microsoft YaHei Light" panose="020B0502040204020203" pitchFamily="34" charset="-122"/>
                  <a:ea typeface="Microsoft YaHei Light" panose="020B0502040204020203" pitchFamily="34" charset="-122"/>
                </a:rPr>
                <a:t>PP-YOLOE+OCSORT</a:t>
              </a:r>
            </a:p>
          </p:txBody>
        </p:sp>
      </p:grpSp>
      <p:grpSp>
        <p:nvGrpSpPr>
          <p:cNvPr id="42" name="组合 41">
            <a:extLst>
              <a:ext uri="{FF2B5EF4-FFF2-40B4-BE49-F238E27FC236}">
                <a16:creationId xmlns:a16="http://schemas.microsoft.com/office/drawing/2014/main" id="{36A23448-68DD-837F-3C72-C0201F011A0F}"/>
              </a:ext>
            </a:extLst>
          </p:cNvPr>
          <p:cNvGrpSpPr/>
          <p:nvPr/>
        </p:nvGrpSpPr>
        <p:grpSpPr>
          <a:xfrm>
            <a:off x="9228678" y="1289148"/>
            <a:ext cx="2574948" cy="2364391"/>
            <a:chOff x="871258" y="2808424"/>
            <a:chExt cx="2985125" cy="2851152"/>
          </a:xfrm>
        </p:grpSpPr>
        <p:sp>
          <p:nvSpPr>
            <p:cNvPr id="43" name="矩形 42">
              <a:extLst>
                <a:ext uri="{FF2B5EF4-FFF2-40B4-BE49-F238E27FC236}">
                  <a16:creationId xmlns:a16="http://schemas.microsoft.com/office/drawing/2014/main" id="{591CA034-279F-9D45-2FEA-EE060DF6FD1E}"/>
                </a:ext>
              </a:extLst>
            </p:cNvPr>
            <p:cNvSpPr/>
            <p:nvPr/>
          </p:nvSpPr>
          <p:spPr>
            <a:xfrm>
              <a:off x="871258" y="2808424"/>
              <a:ext cx="2985125" cy="285115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ED0B7642-B20A-42C9-D7CB-0B9E56BE0D30}"/>
                </a:ext>
              </a:extLst>
            </p:cNvPr>
            <p:cNvSpPr/>
            <p:nvPr/>
          </p:nvSpPr>
          <p:spPr>
            <a:xfrm>
              <a:off x="871258" y="2808424"/>
              <a:ext cx="2985125" cy="131707"/>
            </a:xfrm>
            <a:prstGeom prst="rect">
              <a:avLst/>
            </a:prstGeom>
            <a:solidFill>
              <a:srgbClr val="191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矩形 44">
              <a:extLst>
                <a:ext uri="{FF2B5EF4-FFF2-40B4-BE49-F238E27FC236}">
                  <a16:creationId xmlns:a16="http://schemas.microsoft.com/office/drawing/2014/main" id="{3311C8D9-FFBB-1A47-D872-439F9FF6C389}"/>
                </a:ext>
              </a:extLst>
            </p:cNvPr>
            <p:cNvSpPr/>
            <p:nvPr/>
          </p:nvSpPr>
          <p:spPr>
            <a:xfrm>
              <a:off x="871258" y="2866688"/>
              <a:ext cx="2985125" cy="546811"/>
            </a:xfrm>
            <a:prstGeom prst="rect">
              <a:avLst/>
            </a:prstGeom>
          </p:spPr>
          <p:txBody>
            <a:bodyPr wrap="square">
              <a:spAutoFit/>
            </a:bodyPr>
            <a:lstStyle/>
            <a:p>
              <a:pPr algn="ctr">
                <a:lnSpc>
                  <a:spcPct val="130000"/>
                </a:lnSpc>
                <a:spcBef>
                  <a:spcPts val="1000"/>
                </a:spcBef>
              </a:pP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球队分类</a:t>
              </a:r>
              <a:endParaRPr lang="en-US" altLang="zh-CN" sz="2000" b="1" dirty="0">
                <a:solidFill>
                  <a:schemeClr val="tx1">
                    <a:lumMod val="95000"/>
                    <a:lumOff val="5000"/>
                    <a:alpha val="7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26C1D7C7-7B6F-FC0E-F94D-E738AEB5D390}"/>
                </a:ext>
              </a:extLst>
            </p:cNvPr>
            <p:cNvSpPr/>
            <p:nvPr/>
          </p:nvSpPr>
          <p:spPr>
            <a:xfrm>
              <a:off x="1201841" y="3494419"/>
              <a:ext cx="2323957" cy="374077"/>
            </a:xfrm>
            <a:prstGeom prst="rect">
              <a:avLst/>
            </a:prstGeom>
          </p:spPr>
          <p:txBody>
            <a:bodyPr wrap="square">
              <a:spAutoFit/>
            </a:bodyPr>
            <a:lstStyle/>
            <a:p>
              <a:pPr algn="ctr">
                <a:lnSpc>
                  <a:spcPct val="130000"/>
                </a:lnSpc>
                <a:spcBef>
                  <a:spcPts val="1000"/>
                </a:spcBef>
              </a:pPr>
              <a:r>
                <a:rPr lang="en-US" altLang="zh-CN" sz="1200" dirty="0">
                  <a:solidFill>
                    <a:schemeClr val="bg1">
                      <a:lumMod val="50000"/>
                    </a:schemeClr>
                  </a:solidFill>
                  <a:latin typeface="Microsoft YaHei Light" panose="020B0502040204020203" pitchFamily="34" charset="-122"/>
                  <a:ea typeface="Microsoft YaHei Light" panose="020B0502040204020203" pitchFamily="34" charset="-122"/>
                </a:rPr>
                <a:t>PP-YOLOE+</a:t>
              </a:r>
              <a:r>
                <a:rPr lang="zh-CN" altLang="en-US" sz="1200" dirty="0">
                  <a:solidFill>
                    <a:schemeClr val="bg1">
                      <a:lumMod val="50000"/>
                    </a:schemeClr>
                  </a:solidFill>
                  <a:latin typeface="Microsoft YaHei Light" panose="020B0502040204020203" pitchFamily="34" charset="-122"/>
                  <a:ea typeface="Microsoft YaHei Light" panose="020B0502040204020203" pitchFamily="34" charset="-122"/>
                </a:rPr>
                <a:t>颜色分类</a:t>
              </a:r>
              <a:endParaRPr lang="en-US" altLang="zh-CN" sz="1200" dirty="0">
                <a:solidFill>
                  <a:schemeClr val="bg1">
                    <a:lumMod val="50000"/>
                  </a:schemeClr>
                </a:solidFill>
                <a:latin typeface="Microsoft YaHei Light" panose="020B0502040204020203" pitchFamily="34" charset="-122"/>
                <a:ea typeface="Microsoft YaHei Light" panose="020B0502040204020203" pitchFamily="34" charset="-122"/>
              </a:endParaRPr>
            </a:p>
          </p:txBody>
        </p:sp>
      </p:grpSp>
      <p:grpSp>
        <p:nvGrpSpPr>
          <p:cNvPr id="52" name="组合 51">
            <a:extLst>
              <a:ext uri="{FF2B5EF4-FFF2-40B4-BE49-F238E27FC236}">
                <a16:creationId xmlns:a16="http://schemas.microsoft.com/office/drawing/2014/main" id="{27AEABFC-EE47-E522-A0EB-9B6BB1321E55}"/>
              </a:ext>
            </a:extLst>
          </p:cNvPr>
          <p:cNvGrpSpPr/>
          <p:nvPr/>
        </p:nvGrpSpPr>
        <p:grpSpPr>
          <a:xfrm>
            <a:off x="929832" y="3814698"/>
            <a:ext cx="2574948" cy="2364391"/>
            <a:chOff x="871258" y="2808424"/>
            <a:chExt cx="2985125" cy="2851152"/>
          </a:xfrm>
        </p:grpSpPr>
        <p:sp>
          <p:nvSpPr>
            <p:cNvPr id="53" name="矩形 52">
              <a:extLst>
                <a:ext uri="{FF2B5EF4-FFF2-40B4-BE49-F238E27FC236}">
                  <a16:creationId xmlns:a16="http://schemas.microsoft.com/office/drawing/2014/main" id="{9D089C9F-4970-7840-4E88-BCEBF7D32529}"/>
                </a:ext>
              </a:extLst>
            </p:cNvPr>
            <p:cNvSpPr/>
            <p:nvPr/>
          </p:nvSpPr>
          <p:spPr>
            <a:xfrm>
              <a:off x="871258" y="2808424"/>
              <a:ext cx="2985125" cy="285115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D41E5160-6E19-C1B0-106C-0E66459FDBF5}"/>
                </a:ext>
              </a:extLst>
            </p:cNvPr>
            <p:cNvSpPr/>
            <p:nvPr/>
          </p:nvSpPr>
          <p:spPr>
            <a:xfrm>
              <a:off x="871258" y="2808424"/>
              <a:ext cx="2985125" cy="131707"/>
            </a:xfrm>
            <a:prstGeom prst="rect">
              <a:avLst/>
            </a:prstGeom>
            <a:solidFill>
              <a:srgbClr val="191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5" name="矩形 54">
              <a:extLst>
                <a:ext uri="{FF2B5EF4-FFF2-40B4-BE49-F238E27FC236}">
                  <a16:creationId xmlns:a16="http://schemas.microsoft.com/office/drawing/2014/main" id="{7EC1A691-0892-67C3-6199-3B2121992C2F}"/>
                </a:ext>
              </a:extLst>
            </p:cNvPr>
            <p:cNvSpPr/>
            <p:nvPr/>
          </p:nvSpPr>
          <p:spPr>
            <a:xfrm>
              <a:off x="871258" y="2866688"/>
              <a:ext cx="2985125" cy="546811"/>
            </a:xfrm>
            <a:prstGeom prst="rect">
              <a:avLst/>
            </a:prstGeom>
          </p:spPr>
          <p:txBody>
            <a:bodyPr wrap="square">
              <a:spAutoFit/>
            </a:bodyPr>
            <a:lstStyle/>
            <a:p>
              <a:pPr algn="ctr">
                <a:lnSpc>
                  <a:spcPct val="130000"/>
                </a:lnSpc>
                <a:spcBef>
                  <a:spcPts val="1000"/>
                </a:spcBef>
              </a:pP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球员号码识别</a:t>
              </a:r>
              <a:endParaRPr lang="en-US" altLang="zh-CN" sz="2000" b="1" dirty="0">
                <a:solidFill>
                  <a:schemeClr val="tx1">
                    <a:lumMod val="95000"/>
                    <a:lumOff val="5000"/>
                    <a:alpha val="70000"/>
                  </a:schemeClr>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4AC5F1AC-ACF8-8F1A-5907-31101B0047C9}"/>
                </a:ext>
              </a:extLst>
            </p:cNvPr>
            <p:cNvSpPr/>
            <p:nvPr/>
          </p:nvSpPr>
          <p:spPr>
            <a:xfrm>
              <a:off x="1201841" y="3494419"/>
              <a:ext cx="2323957" cy="374077"/>
            </a:xfrm>
            <a:prstGeom prst="rect">
              <a:avLst/>
            </a:prstGeom>
          </p:spPr>
          <p:txBody>
            <a:bodyPr wrap="square">
              <a:spAutoFit/>
            </a:bodyPr>
            <a:lstStyle/>
            <a:p>
              <a:pPr algn="ctr">
                <a:lnSpc>
                  <a:spcPct val="130000"/>
                </a:lnSpc>
                <a:spcBef>
                  <a:spcPts val="1000"/>
                </a:spcBef>
              </a:pPr>
              <a:r>
                <a:rPr lang="en-US" altLang="zh-CN" sz="1200" dirty="0">
                  <a:solidFill>
                    <a:schemeClr val="bg1">
                      <a:lumMod val="50000"/>
                    </a:schemeClr>
                  </a:solidFill>
                  <a:latin typeface="Microsoft YaHei Light" panose="020B0502040204020203" pitchFamily="34" charset="-122"/>
                  <a:ea typeface="Microsoft YaHei Light" panose="020B0502040204020203" pitchFamily="34" charset="-122"/>
                </a:rPr>
                <a:t> PP-OCRv3</a:t>
              </a:r>
            </a:p>
          </p:txBody>
        </p:sp>
      </p:grpSp>
      <p:grpSp>
        <p:nvGrpSpPr>
          <p:cNvPr id="57" name="组合 56">
            <a:extLst>
              <a:ext uri="{FF2B5EF4-FFF2-40B4-BE49-F238E27FC236}">
                <a16:creationId xmlns:a16="http://schemas.microsoft.com/office/drawing/2014/main" id="{B6B8FBA8-5D3D-A6F8-0A35-151A8D618DBE}"/>
              </a:ext>
            </a:extLst>
          </p:cNvPr>
          <p:cNvGrpSpPr/>
          <p:nvPr/>
        </p:nvGrpSpPr>
        <p:grpSpPr>
          <a:xfrm>
            <a:off x="3696113" y="3814698"/>
            <a:ext cx="2574948" cy="2364391"/>
            <a:chOff x="871258" y="2808424"/>
            <a:chExt cx="2985125" cy="2851152"/>
          </a:xfrm>
        </p:grpSpPr>
        <p:sp>
          <p:nvSpPr>
            <p:cNvPr id="58" name="矩形 57">
              <a:extLst>
                <a:ext uri="{FF2B5EF4-FFF2-40B4-BE49-F238E27FC236}">
                  <a16:creationId xmlns:a16="http://schemas.microsoft.com/office/drawing/2014/main" id="{5CF2072B-ED0D-CF5F-135C-624A5248BAF2}"/>
                </a:ext>
              </a:extLst>
            </p:cNvPr>
            <p:cNvSpPr/>
            <p:nvPr/>
          </p:nvSpPr>
          <p:spPr>
            <a:xfrm>
              <a:off x="871258" y="2808424"/>
              <a:ext cx="2985125" cy="285115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B22B9EE8-6BD1-F1A9-8BF9-BE7DC80FE72A}"/>
                </a:ext>
              </a:extLst>
            </p:cNvPr>
            <p:cNvSpPr/>
            <p:nvPr/>
          </p:nvSpPr>
          <p:spPr>
            <a:xfrm>
              <a:off x="871258" y="2808424"/>
              <a:ext cx="2985125" cy="131707"/>
            </a:xfrm>
            <a:prstGeom prst="rect">
              <a:avLst/>
            </a:prstGeom>
            <a:solidFill>
              <a:srgbClr val="191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0" name="矩形 59">
              <a:extLst>
                <a:ext uri="{FF2B5EF4-FFF2-40B4-BE49-F238E27FC236}">
                  <a16:creationId xmlns:a16="http://schemas.microsoft.com/office/drawing/2014/main" id="{79936697-ECE1-8A78-9C18-7E924F17A106}"/>
                </a:ext>
              </a:extLst>
            </p:cNvPr>
            <p:cNvSpPr/>
            <p:nvPr/>
          </p:nvSpPr>
          <p:spPr>
            <a:xfrm>
              <a:off x="871258" y="2866688"/>
              <a:ext cx="2985125" cy="546811"/>
            </a:xfrm>
            <a:prstGeom prst="rect">
              <a:avLst/>
            </a:prstGeom>
          </p:spPr>
          <p:txBody>
            <a:bodyPr wrap="square">
              <a:spAutoFit/>
            </a:bodyPr>
            <a:lstStyle/>
            <a:p>
              <a:pPr algn="ctr">
                <a:lnSpc>
                  <a:spcPct val="130000"/>
                </a:lnSpc>
                <a:spcBef>
                  <a:spcPts val="1000"/>
                </a:spcBef>
              </a:pP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骨骼关键点衍生</a:t>
              </a:r>
              <a:endParaRPr lang="en-US" altLang="zh-CN" sz="2000" b="1" dirty="0">
                <a:solidFill>
                  <a:schemeClr val="tx1">
                    <a:lumMod val="95000"/>
                    <a:lumOff val="5000"/>
                    <a:alpha val="70000"/>
                  </a:schemeClr>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695FF449-2347-32E6-F9E7-F184BBF91B9B}"/>
                </a:ext>
              </a:extLst>
            </p:cNvPr>
            <p:cNvSpPr/>
            <p:nvPr/>
          </p:nvSpPr>
          <p:spPr>
            <a:xfrm>
              <a:off x="1201841" y="3494419"/>
              <a:ext cx="2323957" cy="374077"/>
            </a:xfrm>
            <a:prstGeom prst="rect">
              <a:avLst/>
            </a:prstGeom>
          </p:spPr>
          <p:txBody>
            <a:bodyPr wrap="square">
              <a:spAutoFit/>
            </a:bodyPr>
            <a:lstStyle/>
            <a:p>
              <a:pPr algn="ctr">
                <a:lnSpc>
                  <a:spcPct val="130000"/>
                </a:lnSpc>
                <a:spcBef>
                  <a:spcPts val="1000"/>
                </a:spcBef>
              </a:pPr>
              <a:r>
                <a:rPr lang="en-US" altLang="zh-CN" sz="1200" dirty="0" err="1">
                  <a:solidFill>
                    <a:schemeClr val="bg1">
                      <a:lumMod val="50000"/>
                    </a:schemeClr>
                  </a:solidFill>
                  <a:latin typeface="Microsoft YaHei Light" panose="020B0502040204020203" pitchFamily="34" charset="-122"/>
                  <a:ea typeface="Microsoft YaHei Light" panose="020B0502040204020203" pitchFamily="34" charset="-122"/>
                </a:rPr>
                <a:t>dark_hrnet</a:t>
              </a:r>
              <a:endParaRPr lang="en-US" altLang="zh-CN" sz="1200" dirty="0">
                <a:solidFill>
                  <a:schemeClr val="bg1">
                    <a:lumMod val="50000"/>
                  </a:schemeClr>
                </a:solidFill>
                <a:latin typeface="Microsoft YaHei Light" panose="020B0502040204020203" pitchFamily="34" charset="-122"/>
                <a:ea typeface="Microsoft YaHei Light" panose="020B0502040204020203" pitchFamily="34" charset="-122"/>
              </a:endParaRPr>
            </a:p>
          </p:txBody>
        </p:sp>
      </p:grpSp>
      <p:grpSp>
        <p:nvGrpSpPr>
          <p:cNvPr id="62" name="组合 61">
            <a:extLst>
              <a:ext uri="{FF2B5EF4-FFF2-40B4-BE49-F238E27FC236}">
                <a16:creationId xmlns:a16="http://schemas.microsoft.com/office/drawing/2014/main" id="{2F5267BD-D133-F19C-D135-5C98363CD003}"/>
              </a:ext>
            </a:extLst>
          </p:cNvPr>
          <p:cNvGrpSpPr/>
          <p:nvPr/>
        </p:nvGrpSpPr>
        <p:grpSpPr>
          <a:xfrm>
            <a:off x="6462396" y="3814697"/>
            <a:ext cx="2574948" cy="2364391"/>
            <a:chOff x="871258" y="2808424"/>
            <a:chExt cx="2985125" cy="2851152"/>
          </a:xfrm>
        </p:grpSpPr>
        <p:sp>
          <p:nvSpPr>
            <p:cNvPr id="63" name="矩形 62">
              <a:extLst>
                <a:ext uri="{FF2B5EF4-FFF2-40B4-BE49-F238E27FC236}">
                  <a16:creationId xmlns:a16="http://schemas.microsoft.com/office/drawing/2014/main" id="{6C177263-01B8-A7C9-843C-8B62C5220C79}"/>
                </a:ext>
              </a:extLst>
            </p:cNvPr>
            <p:cNvSpPr/>
            <p:nvPr/>
          </p:nvSpPr>
          <p:spPr>
            <a:xfrm>
              <a:off x="871258" y="2808424"/>
              <a:ext cx="2985125" cy="285115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6ABA95F6-B56C-4843-0EBE-A3A665E5A3BE}"/>
                </a:ext>
              </a:extLst>
            </p:cNvPr>
            <p:cNvSpPr/>
            <p:nvPr/>
          </p:nvSpPr>
          <p:spPr>
            <a:xfrm>
              <a:off x="871258" y="2808424"/>
              <a:ext cx="2985125" cy="131707"/>
            </a:xfrm>
            <a:prstGeom prst="rect">
              <a:avLst/>
            </a:prstGeom>
            <a:solidFill>
              <a:srgbClr val="191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5" name="矩形 64">
              <a:extLst>
                <a:ext uri="{FF2B5EF4-FFF2-40B4-BE49-F238E27FC236}">
                  <a16:creationId xmlns:a16="http://schemas.microsoft.com/office/drawing/2014/main" id="{E09975D6-550D-B72C-1046-28D4A2C2C406}"/>
                </a:ext>
              </a:extLst>
            </p:cNvPr>
            <p:cNvSpPr/>
            <p:nvPr/>
          </p:nvSpPr>
          <p:spPr>
            <a:xfrm>
              <a:off x="871258" y="2866688"/>
              <a:ext cx="2985125" cy="546811"/>
            </a:xfrm>
            <a:prstGeom prst="rect">
              <a:avLst/>
            </a:prstGeom>
          </p:spPr>
          <p:txBody>
            <a:bodyPr wrap="square">
              <a:spAutoFit/>
            </a:bodyPr>
            <a:lstStyle/>
            <a:p>
              <a:pPr algn="ctr">
                <a:lnSpc>
                  <a:spcPct val="130000"/>
                </a:lnSpc>
                <a:spcBef>
                  <a:spcPts val="1000"/>
                </a:spcBef>
              </a:pPr>
              <a:r>
                <a:rPr lang="zh-CN" altLang="en-US"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体态动作教练</a:t>
              </a:r>
              <a:endParaRPr lang="en-US" altLang="zh-CN" sz="2000" b="1" dirty="0">
                <a:solidFill>
                  <a:schemeClr val="tx1">
                    <a:lumMod val="95000"/>
                    <a:lumOff val="5000"/>
                    <a:alpha val="70000"/>
                  </a:schemeClr>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9AA76236-4681-57D9-CA82-C1B0E77BF38F}"/>
                </a:ext>
              </a:extLst>
            </p:cNvPr>
            <p:cNvSpPr/>
            <p:nvPr/>
          </p:nvSpPr>
          <p:spPr>
            <a:xfrm>
              <a:off x="1201841" y="3494419"/>
              <a:ext cx="2323957" cy="374077"/>
            </a:xfrm>
            <a:prstGeom prst="rect">
              <a:avLst/>
            </a:prstGeom>
          </p:spPr>
          <p:txBody>
            <a:bodyPr wrap="square">
              <a:spAutoFit/>
            </a:bodyPr>
            <a:lstStyle/>
            <a:p>
              <a:pPr algn="ctr">
                <a:lnSpc>
                  <a:spcPct val="130000"/>
                </a:lnSpc>
                <a:spcBef>
                  <a:spcPts val="1000"/>
                </a:spcBef>
              </a:pPr>
              <a:r>
                <a:rPr lang="en-US" altLang="zh-CN" sz="1200" dirty="0">
                  <a:solidFill>
                    <a:schemeClr val="bg1">
                      <a:lumMod val="50000"/>
                    </a:schemeClr>
                  </a:solidFill>
                  <a:latin typeface="Microsoft YaHei Light" panose="020B0502040204020203" pitchFamily="34" charset="-122"/>
                  <a:ea typeface="Microsoft YaHei Light" panose="020B0502040204020203" pitchFamily="34" charset="-122"/>
                </a:rPr>
                <a:t>PP-</a:t>
              </a:r>
              <a:r>
                <a:rPr lang="en-US" altLang="zh-CN" sz="1200" dirty="0" err="1">
                  <a:solidFill>
                    <a:schemeClr val="bg1">
                      <a:lumMod val="50000"/>
                    </a:schemeClr>
                  </a:solidFill>
                  <a:latin typeface="Microsoft YaHei Light" panose="020B0502040204020203" pitchFamily="34" charset="-122"/>
                  <a:ea typeface="Microsoft YaHei Light" panose="020B0502040204020203" pitchFamily="34" charset="-122"/>
                </a:rPr>
                <a:t>TinyPose</a:t>
              </a:r>
              <a:endParaRPr lang="en-US" altLang="zh-CN" sz="1200" dirty="0">
                <a:solidFill>
                  <a:schemeClr val="bg1">
                    <a:lumMod val="50000"/>
                  </a:schemeClr>
                </a:solidFill>
                <a:latin typeface="Microsoft YaHei Light" panose="020B0502040204020203" pitchFamily="34" charset="-122"/>
                <a:ea typeface="Microsoft YaHei Light" panose="020B0502040204020203" pitchFamily="34" charset="-122"/>
              </a:endParaRPr>
            </a:p>
          </p:txBody>
        </p:sp>
      </p:grpSp>
      <p:pic>
        <p:nvPicPr>
          <p:cNvPr id="68" name="图片 67" descr="一群人在草地上踢足球比赛&#10;&#10;低可信度描述已自动生成">
            <a:extLst>
              <a:ext uri="{FF2B5EF4-FFF2-40B4-BE49-F238E27FC236}">
                <a16:creationId xmlns:a16="http://schemas.microsoft.com/office/drawing/2014/main" id="{D29E4B66-B576-E807-728E-B84D58A4B229}"/>
              </a:ext>
            </a:extLst>
          </p:cNvPr>
          <p:cNvPicPr>
            <a:picLocks noChangeAspect="1"/>
          </p:cNvPicPr>
          <p:nvPr/>
        </p:nvPicPr>
        <p:blipFill>
          <a:blip r:embed="rId4"/>
          <a:stretch>
            <a:fillRect/>
          </a:stretch>
        </p:blipFill>
        <p:spPr>
          <a:xfrm>
            <a:off x="3862807" y="2271267"/>
            <a:ext cx="2241561" cy="1265079"/>
          </a:xfrm>
          <a:prstGeom prst="rect">
            <a:avLst/>
          </a:prstGeom>
        </p:spPr>
      </p:pic>
      <p:pic>
        <p:nvPicPr>
          <p:cNvPr id="70" name="图片 69" descr="一群人在草地上踢足球比赛&#10;&#10;低可信度描述已自动生成">
            <a:extLst>
              <a:ext uri="{FF2B5EF4-FFF2-40B4-BE49-F238E27FC236}">
                <a16:creationId xmlns:a16="http://schemas.microsoft.com/office/drawing/2014/main" id="{9FAA0BB2-A8B7-DF9C-5BCC-7DFB18C2FAA3}"/>
              </a:ext>
            </a:extLst>
          </p:cNvPr>
          <p:cNvPicPr>
            <a:picLocks noChangeAspect="1"/>
          </p:cNvPicPr>
          <p:nvPr/>
        </p:nvPicPr>
        <p:blipFill>
          <a:blip r:embed="rId5"/>
          <a:stretch>
            <a:fillRect/>
          </a:stretch>
        </p:blipFill>
        <p:spPr>
          <a:xfrm>
            <a:off x="6612795" y="2282221"/>
            <a:ext cx="2274150" cy="1283471"/>
          </a:xfrm>
          <a:prstGeom prst="rect">
            <a:avLst/>
          </a:prstGeom>
        </p:spPr>
      </p:pic>
      <p:pic>
        <p:nvPicPr>
          <p:cNvPr id="74" name="图片 73" descr="图片包含 草, 建筑, 绿色, 播放器&#10;&#10;描述已自动生成">
            <a:extLst>
              <a:ext uri="{FF2B5EF4-FFF2-40B4-BE49-F238E27FC236}">
                <a16:creationId xmlns:a16="http://schemas.microsoft.com/office/drawing/2014/main" id="{FABC5626-183D-94C6-E9FD-9A85ADAE17C9}"/>
              </a:ext>
            </a:extLst>
          </p:cNvPr>
          <p:cNvPicPr>
            <a:picLocks noChangeAspect="1"/>
          </p:cNvPicPr>
          <p:nvPr/>
        </p:nvPicPr>
        <p:blipFill>
          <a:blip r:embed="rId6"/>
          <a:stretch>
            <a:fillRect/>
          </a:stretch>
        </p:blipFill>
        <p:spPr>
          <a:xfrm>
            <a:off x="9388283" y="2288598"/>
            <a:ext cx="2255736" cy="1277094"/>
          </a:xfrm>
          <a:prstGeom prst="rect">
            <a:avLst/>
          </a:prstGeom>
        </p:spPr>
      </p:pic>
      <p:pic>
        <p:nvPicPr>
          <p:cNvPr id="76" name="图片 75" descr="棒球比赛现场&#10;&#10;中度可信度描述已自动生成">
            <a:extLst>
              <a:ext uri="{FF2B5EF4-FFF2-40B4-BE49-F238E27FC236}">
                <a16:creationId xmlns:a16="http://schemas.microsoft.com/office/drawing/2014/main" id="{1290C288-2D1B-81A7-5EC4-167EEDFE954B}"/>
              </a:ext>
            </a:extLst>
          </p:cNvPr>
          <p:cNvPicPr>
            <a:picLocks noChangeAspect="1"/>
          </p:cNvPicPr>
          <p:nvPr/>
        </p:nvPicPr>
        <p:blipFill>
          <a:blip r:embed="rId7"/>
          <a:stretch>
            <a:fillRect/>
          </a:stretch>
        </p:blipFill>
        <p:spPr>
          <a:xfrm>
            <a:off x="1058390" y="4759844"/>
            <a:ext cx="2317829" cy="1303779"/>
          </a:xfrm>
          <a:prstGeom prst="rect">
            <a:avLst/>
          </a:prstGeom>
        </p:spPr>
      </p:pic>
      <p:pic>
        <p:nvPicPr>
          <p:cNvPr id="79" name="图片 78" descr="水上飞机&#10;&#10;描述已自动生成">
            <a:extLst>
              <a:ext uri="{FF2B5EF4-FFF2-40B4-BE49-F238E27FC236}">
                <a16:creationId xmlns:a16="http://schemas.microsoft.com/office/drawing/2014/main" id="{3C890430-C2CA-4ED2-A086-D9412D8F6216}"/>
              </a:ext>
            </a:extLst>
          </p:cNvPr>
          <p:cNvPicPr>
            <a:picLocks noChangeAspect="1"/>
          </p:cNvPicPr>
          <p:nvPr/>
        </p:nvPicPr>
        <p:blipFill>
          <a:blip r:embed="rId8"/>
          <a:stretch>
            <a:fillRect/>
          </a:stretch>
        </p:blipFill>
        <p:spPr>
          <a:xfrm>
            <a:off x="3844271" y="4747651"/>
            <a:ext cx="2278632" cy="1328164"/>
          </a:xfrm>
          <a:prstGeom prst="rect">
            <a:avLst/>
          </a:prstGeom>
        </p:spPr>
      </p:pic>
      <p:grpSp>
        <p:nvGrpSpPr>
          <p:cNvPr id="81" name="组合 80">
            <a:extLst>
              <a:ext uri="{FF2B5EF4-FFF2-40B4-BE49-F238E27FC236}">
                <a16:creationId xmlns:a16="http://schemas.microsoft.com/office/drawing/2014/main" id="{B5296C3F-3173-8112-9E74-F50B0A734B7E}"/>
              </a:ext>
            </a:extLst>
          </p:cNvPr>
          <p:cNvGrpSpPr/>
          <p:nvPr/>
        </p:nvGrpSpPr>
        <p:grpSpPr>
          <a:xfrm>
            <a:off x="9228678" y="3814696"/>
            <a:ext cx="2574948" cy="2364391"/>
            <a:chOff x="871258" y="2808424"/>
            <a:chExt cx="2985125" cy="2851152"/>
          </a:xfrm>
        </p:grpSpPr>
        <p:sp>
          <p:nvSpPr>
            <p:cNvPr id="82" name="矩形 81">
              <a:extLst>
                <a:ext uri="{FF2B5EF4-FFF2-40B4-BE49-F238E27FC236}">
                  <a16:creationId xmlns:a16="http://schemas.microsoft.com/office/drawing/2014/main" id="{8AA7F3A1-030A-F71E-3D9D-BA774FE4E300}"/>
                </a:ext>
              </a:extLst>
            </p:cNvPr>
            <p:cNvSpPr/>
            <p:nvPr/>
          </p:nvSpPr>
          <p:spPr>
            <a:xfrm>
              <a:off x="871258" y="2808424"/>
              <a:ext cx="2985125" cy="2851152"/>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3" name="矩形 82">
              <a:extLst>
                <a:ext uri="{FF2B5EF4-FFF2-40B4-BE49-F238E27FC236}">
                  <a16:creationId xmlns:a16="http://schemas.microsoft.com/office/drawing/2014/main" id="{BB61E34B-08AA-EF4A-8D0F-CFF81165D318}"/>
                </a:ext>
              </a:extLst>
            </p:cNvPr>
            <p:cNvSpPr/>
            <p:nvPr/>
          </p:nvSpPr>
          <p:spPr>
            <a:xfrm>
              <a:off x="871258" y="2808424"/>
              <a:ext cx="2985125" cy="131707"/>
            </a:xfrm>
            <a:prstGeom prst="rect">
              <a:avLst/>
            </a:prstGeom>
            <a:solidFill>
              <a:srgbClr val="191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4" name="矩形 83">
              <a:extLst>
                <a:ext uri="{FF2B5EF4-FFF2-40B4-BE49-F238E27FC236}">
                  <a16:creationId xmlns:a16="http://schemas.microsoft.com/office/drawing/2014/main" id="{DD26104D-6ACE-090F-29C5-82A63D3A9CE7}"/>
                </a:ext>
              </a:extLst>
            </p:cNvPr>
            <p:cNvSpPr/>
            <p:nvPr/>
          </p:nvSpPr>
          <p:spPr>
            <a:xfrm>
              <a:off x="871258" y="3983722"/>
              <a:ext cx="2985125" cy="546811"/>
            </a:xfrm>
            <a:prstGeom prst="rect">
              <a:avLst/>
            </a:prstGeom>
          </p:spPr>
          <p:txBody>
            <a:bodyPr wrap="square">
              <a:spAutoFit/>
            </a:bodyPr>
            <a:lstStyle/>
            <a:p>
              <a:pPr algn="ctr">
                <a:lnSpc>
                  <a:spcPct val="130000"/>
                </a:lnSpc>
                <a:spcBef>
                  <a:spcPts val="1000"/>
                </a:spcBef>
              </a:pPr>
              <a:r>
                <a:rPr lang="en-US" altLang="zh-CN" sz="2000" b="1" dirty="0">
                  <a:solidFill>
                    <a:schemeClr val="tx1">
                      <a:lumMod val="95000"/>
                      <a:lumOff val="5000"/>
                      <a:alpha val="70000"/>
                    </a:schemeClr>
                  </a:solidFill>
                  <a:latin typeface="微软雅黑" panose="020B0503020204020204" pitchFamily="34" charset="-122"/>
                  <a:ea typeface="微软雅黑" panose="020B0503020204020204" pitchFamily="34" charset="-122"/>
                </a:rPr>
                <a:t>……</a:t>
              </a:r>
            </a:p>
          </p:txBody>
        </p:sp>
      </p:grpSp>
      <p:pic>
        <p:nvPicPr>
          <p:cNvPr id="5" name="图片 4" descr="电视萤幕画面&#10;&#10;描述已自动生成">
            <a:extLst>
              <a:ext uri="{FF2B5EF4-FFF2-40B4-BE49-F238E27FC236}">
                <a16:creationId xmlns:a16="http://schemas.microsoft.com/office/drawing/2014/main" id="{CD64988A-5FCA-FFCA-378F-130190482421}"/>
              </a:ext>
            </a:extLst>
          </p:cNvPr>
          <p:cNvPicPr>
            <a:picLocks noChangeAspect="1"/>
          </p:cNvPicPr>
          <p:nvPr/>
        </p:nvPicPr>
        <p:blipFill>
          <a:blip r:embed="rId9"/>
          <a:stretch>
            <a:fillRect/>
          </a:stretch>
        </p:blipFill>
        <p:spPr>
          <a:xfrm>
            <a:off x="6606883" y="4740249"/>
            <a:ext cx="2285973" cy="13022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体育视频追踪工具集：</a:t>
            </a:r>
            <a:r>
              <a:rPr lang="en-US" altLang="zh-CN" sz="3400" b="1" dirty="0">
                <a:latin typeface="微软雅黑" panose="020B0503020204020204" pitchFamily="34" charset="-122"/>
                <a:ea typeface="微软雅黑" panose="020B0503020204020204" pitchFamily="34" charset="-122"/>
              </a:rPr>
              <a:t>PP-Human</a:t>
            </a:r>
            <a:r>
              <a:rPr lang="zh-CN" altLang="en-US" sz="3400" b="1" dirty="0">
                <a:latin typeface="微软雅黑" panose="020B0503020204020204" pitchFamily="34" charset="-122"/>
                <a:ea typeface="微软雅黑" panose="020B0503020204020204" pitchFamily="34" charset="-122"/>
              </a:rPr>
              <a:t>二次开发</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0238972" y="443976"/>
            <a:ext cx="1953027" cy="545440"/>
          </a:xfrm>
          <a:prstGeom prst="rect">
            <a:avLst/>
          </a:prstGeom>
        </p:spPr>
      </p:pic>
      <p:sp>
        <p:nvSpPr>
          <p:cNvPr id="10" name="TextBox 3"/>
          <p:cNvSpPr txBox="1"/>
          <p:nvPr/>
        </p:nvSpPr>
        <p:spPr>
          <a:xfrm>
            <a:off x="871258" y="2142986"/>
            <a:ext cx="3132496" cy="3072820"/>
          </a:xfrm>
          <a:prstGeom prst="rect">
            <a:avLst/>
          </a:prstGeom>
          <a:noFill/>
        </p:spPr>
        <p:txBody>
          <a:bodyPr wrap="square" lIns="0" tIns="36000" rIns="216000" bIns="36000" rtlCol="0">
            <a:spAutoFit/>
          </a:bodyPr>
          <a:lstStyle/>
          <a:p>
            <a:pPr>
              <a:lnSpc>
                <a:spcPct val="150000"/>
              </a:lnSpc>
              <a:spcBef>
                <a:spcPts val="1000"/>
              </a:spcBef>
            </a:pPr>
            <a:r>
              <a:rPr lang="en-US" altLang="zh-CN" sz="1400" dirty="0">
                <a:solidFill>
                  <a:srgbClr val="0300F9"/>
                </a:solidFill>
                <a:latin typeface="微软雅黑" panose="020B0503020204020204" pitchFamily="34" charset="-122"/>
                <a:ea typeface="微软雅黑" panose="020B0503020204020204" pitchFamily="34" charset="-122"/>
                <a:cs typeface="+mj-cs"/>
                <a:sym typeface="+mn-ea"/>
              </a:rPr>
              <a:t>PP-Human</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是</a:t>
            </a:r>
            <a:r>
              <a:rPr kumimoji="1" lang="en-US" altLang="zh-CN" sz="1400" dirty="0" err="1">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PaddleDetection</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中的行人分析工具，作为</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pipeline</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串联起目标检测、关键点检测、图像分类等众多</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Paddle</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开源模型，各模型输出可在</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pipeline</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中汇总，并进行后处理及可视化。</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基于</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PP-Human</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在体育方向进行二次开发的工作主要集中在</a:t>
            </a:r>
            <a:r>
              <a:rPr lang="zh-CN" altLang="en-US" sz="1400" dirty="0">
                <a:solidFill>
                  <a:srgbClr val="0300F9"/>
                </a:solidFill>
                <a:latin typeface="微软雅黑" panose="020B0503020204020204" pitchFamily="34" charset="-122"/>
                <a:ea typeface="微软雅黑" panose="020B0503020204020204" pitchFamily="34" charset="-122"/>
                <a:cs typeface="+mj-cs"/>
                <a:sym typeface="+mn-ea"/>
              </a:rPr>
              <a:t>模型功能扩展</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（如人像分割）与</a:t>
            </a:r>
            <a:r>
              <a:rPr lang="zh-CN" altLang="en-US" sz="1400" dirty="0">
                <a:solidFill>
                  <a:srgbClr val="0300F9"/>
                </a:solidFill>
                <a:latin typeface="微软雅黑" panose="020B0503020204020204" pitchFamily="34" charset="-122"/>
                <a:ea typeface="微软雅黑" panose="020B0503020204020204" pitchFamily="34" charset="-122"/>
                <a:cs typeface="+mj-cs"/>
                <a:sym typeface="+mn-ea"/>
              </a:rPr>
              <a:t>可视化功能</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开发上。</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endParaRPr>
          </a:p>
        </p:txBody>
      </p:sp>
      <p:pic>
        <p:nvPicPr>
          <p:cNvPr id="11" name="图片 10"/>
          <p:cNvPicPr>
            <a:picLocks noChangeAspect="1"/>
          </p:cNvPicPr>
          <p:nvPr/>
        </p:nvPicPr>
        <p:blipFill>
          <a:blip r:embed="rId3"/>
          <a:stretch>
            <a:fillRect/>
          </a:stretch>
        </p:blipFill>
        <p:spPr>
          <a:xfrm>
            <a:off x="871258" y="1493301"/>
            <a:ext cx="1292665" cy="634832"/>
          </a:xfrm>
          <a:prstGeom prst="rect">
            <a:avLst/>
          </a:prstGeom>
        </p:spPr>
      </p:pic>
      <p:pic>
        <p:nvPicPr>
          <p:cNvPr id="7" name="图片 6">
            <a:extLst>
              <a:ext uri="{FF2B5EF4-FFF2-40B4-BE49-F238E27FC236}">
                <a16:creationId xmlns:a16="http://schemas.microsoft.com/office/drawing/2014/main" id="{C33E2D16-5622-66BA-512D-9DF6236E07BA}"/>
              </a:ext>
            </a:extLst>
          </p:cNvPr>
          <p:cNvPicPr>
            <a:picLocks noChangeAspect="1"/>
          </p:cNvPicPr>
          <p:nvPr/>
        </p:nvPicPr>
        <p:blipFill>
          <a:blip r:embed="rId4"/>
          <a:stretch>
            <a:fillRect/>
          </a:stretch>
        </p:blipFill>
        <p:spPr>
          <a:xfrm>
            <a:off x="4600574" y="1204353"/>
            <a:ext cx="6789807" cy="4449293"/>
          </a:xfrm>
          <a:prstGeom prst="rect">
            <a:avLst/>
          </a:prstGeom>
        </p:spPr>
      </p:pic>
      <p:sp>
        <p:nvSpPr>
          <p:cNvPr id="8" name="文本框 7">
            <a:extLst>
              <a:ext uri="{FF2B5EF4-FFF2-40B4-BE49-F238E27FC236}">
                <a16:creationId xmlns:a16="http://schemas.microsoft.com/office/drawing/2014/main" id="{6EB5DEB8-6089-E682-7FF3-424758E94534}"/>
              </a:ext>
            </a:extLst>
          </p:cNvPr>
          <p:cNvSpPr txBox="1"/>
          <p:nvPr/>
        </p:nvSpPr>
        <p:spPr>
          <a:xfrm>
            <a:off x="2654060" y="5880630"/>
            <a:ext cx="8666682" cy="369332"/>
          </a:xfrm>
          <a:prstGeom prst="rect">
            <a:avLst/>
          </a:prstGeom>
          <a:noFill/>
        </p:spPr>
        <p:txBody>
          <a:bodyPr wrap="square">
            <a:spAutoFit/>
          </a:bodyPr>
          <a:lstStyle/>
          <a:p>
            <a:r>
              <a:rPr lang="en-US" altLang="zh-CN" dirty="0"/>
              <a:t>https://github.com/PaddlePaddle/PaddleDetection/tree/release/2.5/deploy/pipeline</a:t>
            </a:r>
            <a:endParaRPr lang="zh-CN" altLang="en-US" dirty="0"/>
          </a:p>
        </p:txBody>
      </p:sp>
    </p:spTree>
    <p:extLst>
      <p:ext uri="{BB962C8B-B14F-4D97-AF65-F5344CB8AC3E}">
        <p14:creationId xmlns:p14="http://schemas.microsoft.com/office/powerpoint/2010/main" val="151935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体育视频追踪工具集：</a:t>
            </a:r>
            <a:r>
              <a:rPr lang="en-US" altLang="zh-CN" sz="3400" b="1" dirty="0">
                <a:latin typeface="微软雅黑" panose="020B0503020204020204" pitchFamily="34" charset="-122"/>
                <a:ea typeface="微软雅黑" panose="020B0503020204020204" pitchFamily="34" charset="-122"/>
              </a:rPr>
              <a:t>PP-Human</a:t>
            </a:r>
            <a:r>
              <a:rPr lang="zh-CN" altLang="en-US" sz="3400" b="1" dirty="0">
                <a:latin typeface="微软雅黑" panose="020B0503020204020204" pitchFamily="34" charset="-122"/>
                <a:ea typeface="微软雅黑" panose="020B0503020204020204" pitchFamily="34" charset="-122"/>
              </a:rPr>
              <a:t>二次开发</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0238972" y="443976"/>
            <a:ext cx="1953027" cy="545440"/>
          </a:xfrm>
          <a:prstGeom prst="rect">
            <a:avLst/>
          </a:prstGeom>
        </p:spPr>
      </p:pic>
      <p:sp>
        <p:nvSpPr>
          <p:cNvPr id="10" name="TextBox 3"/>
          <p:cNvSpPr txBox="1"/>
          <p:nvPr/>
        </p:nvSpPr>
        <p:spPr>
          <a:xfrm>
            <a:off x="871258" y="2142986"/>
            <a:ext cx="3132496" cy="3072820"/>
          </a:xfrm>
          <a:prstGeom prst="rect">
            <a:avLst/>
          </a:prstGeom>
          <a:noFill/>
        </p:spPr>
        <p:txBody>
          <a:bodyPr wrap="square" lIns="0" tIns="36000" rIns="216000" bIns="36000" rtlCol="0">
            <a:spAutoFit/>
          </a:bodyPr>
          <a:lstStyle/>
          <a:p>
            <a:pPr>
              <a:lnSpc>
                <a:spcPct val="150000"/>
              </a:lnSpc>
              <a:spcBef>
                <a:spcPts val="1000"/>
              </a:spcBef>
            </a:pPr>
            <a:r>
              <a:rPr lang="en-US" altLang="zh-CN" sz="1400" dirty="0">
                <a:solidFill>
                  <a:srgbClr val="0300F9"/>
                </a:solidFill>
                <a:latin typeface="微软雅黑" panose="020B0503020204020204" pitchFamily="34" charset="-122"/>
                <a:ea typeface="微软雅黑" panose="020B0503020204020204" pitchFamily="34" charset="-122"/>
                <a:cs typeface="+mj-cs"/>
                <a:sym typeface="+mn-ea"/>
              </a:rPr>
              <a:t>PP-Human</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是</a:t>
            </a:r>
            <a:r>
              <a:rPr kumimoji="1" lang="en-US" altLang="zh-CN" sz="1400" dirty="0" err="1">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PaddleDetection</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中的行人分析工具，作为</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pipeline</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串联起目标检测、关键点检测、图像分类等众多</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Paddle</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开源模型，各模型输出可在</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pipeline</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中汇总，并进行后处理及可视化。</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基于</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PP-Human</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在体育方向进行二次开发的工作主要集中在</a:t>
            </a:r>
            <a:r>
              <a:rPr lang="zh-CN" altLang="en-US" sz="1400" dirty="0">
                <a:solidFill>
                  <a:srgbClr val="0300F9"/>
                </a:solidFill>
                <a:latin typeface="微软雅黑" panose="020B0503020204020204" pitchFamily="34" charset="-122"/>
                <a:ea typeface="微软雅黑" panose="020B0503020204020204" pitchFamily="34" charset="-122"/>
                <a:cs typeface="+mj-cs"/>
                <a:sym typeface="+mn-ea"/>
              </a:rPr>
              <a:t>模型功能扩展</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（如人像分割）与</a:t>
            </a:r>
            <a:r>
              <a:rPr lang="zh-CN" altLang="en-US" sz="1400" dirty="0">
                <a:solidFill>
                  <a:srgbClr val="0300F9"/>
                </a:solidFill>
                <a:latin typeface="微软雅黑" panose="020B0503020204020204" pitchFamily="34" charset="-122"/>
                <a:ea typeface="微软雅黑" panose="020B0503020204020204" pitchFamily="34" charset="-122"/>
                <a:cs typeface="+mj-cs"/>
                <a:sym typeface="+mn-ea"/>
              </a:rPr>
              <a:t>可视化功能</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开发上。</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endParaRPr>
          </a:p>
        </p:txBody>
      </p:sp>
      <p:pic>
        <p:nvPicPr>
          <p:cNvPr id="11" name="图片 10"/>
          <p:cNvPicPr>
            <a:picLocks noChangeAspect="1"/>
          </p:cNvPicPr>
          <p:nvPr/>
        </p:nvPicPr>
        <p:blipFill>
          <a:blip r:embed="rId3"/>
          <a:stretch>
            <a:fillRect/>
          </a:stretch>
        </p:blipFill>
        <p:spPr>
          <a:xfrm>
            <a:off x="871258" y="1493301"/>
            <a:ext cx="1292665" cy="634832"/>
          </a:xfrm>
          <a:prstGeom prst="rect">
            <a:avLst/>
          </a:prstGeom>
        </p:spPr>
      </p:pic>
      <p:pic>
        <p:nvPicPr>
          <p:cNvPr id="4" name="图片 3" descr="图示&#10;&#10;描述已自动生成">
            <a:extLst>
              <a:ext uri="{FF2B5EF4-FFF2-40B4-BE49-F238E27FC236}">
                <a16:creationId xmlns:a16="http://schemas.microsoft.com/office/drawing/2014/main" id="{7A366980-2B18-DEE0-69C9-CA5F3E41B084}"/>
              </a:ext>
            </a:extLst>
          </p:cNvPr>
          <p:cNvPicPr>
            <a:picLocks noChangeAspect="1"/>
          </p:cNvPicPr>
          <p:nvPr/>
        </p:nvPicPr>
        <p:blipFill>
          <a:blip r:embed="rId4"/>
          <a:stretch>
            <a:fillRect/>
          </a:stretch>
        </p:blipFill>
        <p:spPr>
          <a:xfrm>
            <a:off x="4140906" y="1850715"/>
            <a:ext cx="7179836" cy="3697503"/>
          </a:xfrm>
          <a:prstGeom prst="rect">
            <a:avLst/>
          </a:prstGeom>
        </p:spPr>
      </p:pic>
      <p:sp>
        <p:nvSpPr>
          <p:cNvPr id="5" name="文本框 4">
            <a:extLst>
              <a:ext uri="{FF2B5EF4-FFF2-40B4-BE49-F238E27FC236}">
                <a16:creationId xmlns:a16="http://schemas.microsoft.com/office/drawing/2014/main" id="{3D41050C-7201-54E2-9F17-90DC55D2D6AF}"/>
              </a:ext>
            </a:extLst>
          </p:cNvPr>
          <p:cNvSpPr txBox="1"/>
          <p:nvPr/>
        </p:nvSpPr>
        <p:spPr>
          <a:xfrm>
            <a:off x="2654060" y="5880630"/>
            <a:ext cx="8666682" cy="369332"/>
          </a:xfrm>
          <a:prstGeom prst="rect">
            <a:avLst/>
          </a:prstGeom>
          <a:noFill/>
        </p:spPr>
        <p:txBody>
          <a:bodyPr wrap="square">
            <a:spAutoFit/>
          </a:bodyPr>
          <a:lstStyle/>
          <a:p>
            <a:r>
              <a:rPr lang="en-US" altLang="zh-CN" dirty="0"/>
              <a:t>https://github.com/PaddlePaddle/PaddleDetection/tree/release/2.5/deploy/pipeline</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体育视频追踪工具集：</a:t>
            </a:r>
            <a:r>
              <a:rPr lang="zh-CN" altLang="en-US" sz="3400" b="1" dirty="0">
                <a:latin typeface="微软雅黑" panose="020B0503020204020204" pitchFamily="34" charset="-122"/>
                <a:ea typeface="微软雅黑" panose="020B0503020204020204" pitchFamily="34" charset="-122"/>
              </a:rPr>
              <a:t>多目标跟踪</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0238972" y="443976"/>
            <a:ext cx="1953027" cy="545440"/>
          </a:xfrm>
          <a:prstGeom prst="rect">
            <a:avLst/>
          </a:prstGeom>
        </p:spPr>
      </p:pic>
      <p:sp>
        <p:nvSpPr>
          <p:cNvPr id="10" name="TextBox 3"/>
          <p:cNvSpPr txBox="1"/>
          <p:nvPr/>
        </p:nvSpPr>
        <p:spPr>
          <a:xfrm>
            <a:off x="871258" y="2142986"/>
            <a:ext cx="3132496" cy="3975631"/>
          </a:xfrm>
          <a:prstGeom prst="rect">
            <a:avLst/>
          </a:prstGeom>
          <a:noFill/>
        </p:spPr>
        <p:txBody>
          <a:bodyPr wrap="square" lIns="0" tIns="36000" rIns="216000" bIns="36000" rtlCol="0">
            <a:spAutoFit/>
          </a:bodyPr>
          <a:lstStyle/>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主要应用</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PP-Human</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中的行人跟踪，多目标跟踪模型方案采用</a:t>
            </a:r>
            <a:r>
              <a:rPr kumimoji="1" lang="en-US" altLang="zh-CN" sz="1400" dirty="0" err="1">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ByteTrack</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和</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OC-SORT</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endParaRPr>
          </a:p>
          <a:p>
            <a:pPr>
              <a:lnSpc>
                <a:spcPct val="150000"/>
              </a:lnSpc>
              <a:spcBef>
                <a:spcPts val="1000"/>
              </a:spcBef>
            </a:pP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OC_SORT</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的导出部署是单独导出检测模型，再组装跟踪器运行的。通过替换通用检测模型可以实现对各类比赛主体的追踪（如足球）</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使用在大型数据集训练的预训练模型，只需标注少量的数据就可以</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finetune</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得到一个效果良好的模型。</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endParaRPr>
          </a:p>
          <a:p>
            <a:pPr>
              <a:lnSpc>
                <a:spcPct val="150000"/>
              </a:lnSpc>
              <a:spcBef>
                <a:spcPts val="1000"/>
              </a:spcBef>
            </a:pP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endParaRPr>
          </a:p>
        </p:txBody>
      </p:sp>
      <p:pic>
        <p:nvPicPr>
          <p:cNvPr id="11" name="图片 10"/>
          <p:cNvPicPr>
            <a:picLocks noChangeAspect="1"/>
          </p:cNvPicPr>
          <p:nvPr/>
        </p:nvPicPr>
        <p:blipFill>
          <a:blip r:embed="rId3"/>
          <a:stretch>
            <a:fillRect/>
          </a:stretch>
        </p:blipFill>
        <p:spPr>
          <a:xfrm>
            <a:off x="871258" y="1493301"/>
            <a:ext cx="1292665" cy="634832"/>
          </a:xfrm>
          <a:prstGeom prst="rect">
            <a:avLst/>
          </a:prstGeom>
        </p:spPr>
      </p:pic>
      <p:pic>
        <p:nvPicPr>
          <p:cNvPr id="6" name="图片 5" descr="一群人在踢足球&#10;&#10;描述已自动生成">
            <a:extLst>
              <a:ext uri="{FF2B5EF4-FFF2-40B4-BE49-F238E27FC236}">
                <a16:creationId xmlns:a16="http://schemas.microsoft.com/office/drawing/2014/main" id="{1644E0FE-7FD9-4490-BCC3-607DE5FBAC66}"/>
              </a:ext>
            </a:extLst>
          </p:cNvPr>
          <p:cNvPicPr>
            <a:picLocks noChangeAspect="1"/>
          </p:cNvPicPr>
          <p:nvPr/>
        </p:nvPicPr>
        <p:blipFill>
          <a:blip r:embed="rId4"/>
          <a:stretch>
            <a:fillRect/>
          </a:stretch>
        </p:blipFill>
        <p:spPr>
          <a:xfrm>
            <a:off x="9475962" y="5178870"/>
            <a:ext cx="2181657" cy="1235154"/>
          </a:xfrm>
          <a:prstGeom prst="rect">
            <a:avLst/>
          </a:prstGeom>
        </p:spPr>
      </p:pic>
      <p:pic>
        <p:nvPicPr>
          <p:cNvPr id="8" name="图片 7" descr="图示&#10;&#10;描述已自动生成">
            <a:extLst>
              <a:ext uri="{FF2B5EF4-FFF2-40B4-BE49-F238E27FC236}">
                <a16:creationId xmlns:a16="http://schemas.microsoft.com/office/drawing/2014/main" id="{F976C5A4-B1B5-2BB1-3537-BECB4DD68753}"/>
              </a:ext>
            </a:extLst>
          </p:cNvPr>
          <p:cNvPicPr>
            <a:picLocks noChangeAspect="1"/>
          </p:cNvPicPr>
          <p:nvPr/>
        </p:nvPicPr>
        <p:blipFill>
          <a:blip r:embed="rId5"/>
          <a:stretch>
            <a:fillRect/>
          </a:stretch>
        </p:blipFill>
        <p:spPr>
          <a:xfrm>
            <a:off x="4237280" y="2099069"/>
            <a:ext cx="7420339" cy="3079801"/>
          </a:xfrm>
          <a:prstGeom prst="rect">
            <a:avLst/>
          </a:prstGeom>
        </p:spPr>
      </p:pic>
    </p:spTree>
    <p:extLst>
      <p:ext uri="{BB962C8B-B14F-4D97-AF65-F5344CB8AC3E}">
        <p14:creationId xmlns:p14="http://schemas.microsoft.com/office/powerpoint/2010/main" val="115538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体育视频追踪工具集：</a:t>
            </a:r>
            <a:r>
              <a:rPr lang="zh-CN" altLang="en-US" sz="3400" b="1" dirty="0">
                <a:latin typeface="微软雅黑" panose="020B0503020204020204" pitchFamily="34" charset="-122"/>
                <a:ea typeface="微软雅黑" panose="020B0503020204020204" pitchFamily="34" charset="-122"/>
              </a:rPr>
              <a:t>高亮与链接</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0238972" y="443976"/>
            <a:ext cx="1953027" cy="545440"/>
          </a:xfrm>
          <a:prstGeom prst="rect">
            <a:avLst/>
          </a:prstGeom>
        </p:spPr>
      </p:pic>
      <p:sp>
        <p:nvSpPr>
          <p:cNvPr id="10" name="TextBox 3"/>
          <p:cNvSpPr txBox="1"/>
          <p:nvPr/>
        </p:nvSpPr>
        <p:spPr>
          <a:xfrm>
            <a:off x="871258" y="2142986"/>
            <a:ext cx="3132496" cy="3201060"/>
          </a:xfrm>
          <a:prstGeom prst="rect">
            <a:avLst/>
          </a:prstGeom>
          <a:noFill/>
        </p:spPr>
        <p:txBody>
          <a:bodyPr wrap="square" lIns="0" tIns="36000" rIns="216000" bIns="36000" rtlCol="0">
            <a:spAutoFit/>
          </a:bodyPr>
          <a:lstStyle/>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本功能提供一种类似</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3D</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环的可视化效果。给定运动员</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id</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，根据多目标跟踪的结果链接链接对象，产生队员战术分布的效果。</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该功能加入了</a:t>
            </a:r>
            <a:r>
              <a:rPr lang="en-US" altLang="zh-CN" sz="1400" dirty="0">
                <a:solidFill>
                  <a:schemeClr val="bg1">
                    <a:lumMod val="50000"/>
                  </a:schemeClr>
                </a:solidFill>
                <a:latin typeface="Microsoft YaHei Light" panose="020B0502040204020203" pitchFamily="34" charset="-122"/>
                <a:ea typeface="Microsoft YaHei Light" panose="020B0502040204020203" pitchFamily="34" charset="-122"/>
              </a:rPr>
              <a:t>PP-</a:t>
            </a:r>
            <a:r>
              <a:rPr lang="en-US" altLang="zh-CN" sz="1400" dirty="0" err="1">
                <a:solidFill>
                  <a:schemeClr val="bg1">
                    <a:lumMod val="50000"/>
                  </a:schemeClr>
                </a:solidFill>
                <a:latin typeface="Microsoft YaHei Light" panose="020B0502040204020203" pitchFamily="34" charset="-122"/>
                <a:ea typeface="Microsoft YaHei Light" panose="020B0502040204020203" pitchFamily="34" charset="-122"/>
              </a:rPr>
              <a:t>HumanSeg</a:t>
            </a:r>
            <a:r>
              <a:rPr lang="en-US" altLang="zh-CN" sz="1400" dirty="0">
                <a:solidFill>
                  <a:schemeClr val="bg1">
                    <a:lumMod val="50000"/>
                  </a:schemeClr>
                </a:solidFill>
                <a:latin typeface="Microsoft YaHei Light" panose="020B0502040204020203" pitchFamily="34" charset="-122"/>
                <a:ea typeface="Microsoft YaHei Light" panose="020B0502040204020203" pitchFamily="34" charset="-122"/>
              </a:rPr>
              <a:t> v2</a:t>
            </a:r>
            <a:r>
              <a:rPr lang="zh-CN" altLang="en-US" sz="1400" dirty="0">
                <a:solidFill>
                  <a:schemeClr val="bg1">
                    <a:lumMod val="50000"/>
                  </a:schemeClr>
                </a:solidFill>
                <a:latin typeface="Microsoft YaHei Light" panose="020B0502040204020203" pitchFamily="34" charset="-122"/>
                <a:ea typeface="Microsoft YaHei Light" panose="020B0502040204020203" pitchFamily="34" charset="-122"/>
              </a:rPr>
              <a:t>人像分割模型，使</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3D</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环能够根据队员的人像分割结果对遮挡部分进行覆盖，实现有</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3D</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感的可视化效果。</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endParaRPr>
          </a:p>
          <a:p>
            <a:pPr>
              <a:lnSpc>
                <a:spcPct val="150000"/>
              </a:lnSpc>
              <a:spcBef>
                <a:spcPts val="1000"/>
              </a:spcBef>
            </a:pP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endParaRPr>
          </a:p>
        </p:txBody>
      </p:sp>
      <p:pic>
        <p:nvPicPr>
          <p:cNvPr id="11" name="图片 10"/>
          <p:cNvPicPr>
            <a:picLocks noChangeAspect="1"/>
          </p:cNvPicPr>
          <p:nvPr/>
        </p:nvPicPr>
        <p:blipFill>
          <a:blip r:embed="rId3"/>
          <a:stretch>
            <a:fillRect/>
          </a:stretch>
        </p:blipFill>
        <p:spPr>
          <a:xfrm>
            <a:off x="871258" y="1493301"/>
            <a:ext cx="1292665" cy="634832"/>
          </a:xfrm>
          <a:prstGeom prst="rect">
            <a:avLst/>
          </a:prstGeom>
        </p:spPr>
      </p:pic>
      <p:pic>
        <p:nvPicPr>
          <p:cNvPr id="3" name="图片 2" descr="一群人在草地上踢足球比赛&#10;&#10;低可信度描述已自动生成">
            <a:extLst>
              <a:ext uri="{FF2B5EF4-FFF2-40B4-BE49-F238E27FC236}">
                <a16:creationId xmlns:a16="http://schemas.microsoft.com/office/drawing/2014/main" id="{6F4A2BCA-41B1-C2CD-7F3D-94A3D20B9AC0}"/>
              </a:ext>
            </a:extLst>
          </p:cNvPr>
          <p:cNvPicPr>
            <a:picLocks noChangeAspect="1"/>
          </p:cNvPicPr>
          <p:nvPr/>
        </p:nvPicPr>
        <p:blipFill>
          <a:blip r:embed="rId4"/>
          <a:stretch>
            <a:fillRect/>
          </a:stretch>
        </p:blipFill>
        <p:spPr>
          <a:xfrm>
            <a:off x="9478527" y="5004635"/>
            <a:ext cx="2241561" cy="1265079"/>
          </a:xfrm>
          <a:prstGeom prst="rect">
            <a:avLst/>
          </a:prstGeom>
        </p:spPr>
      </p:pic>
      <p:pic>
        <p:nvPicPr>
          <p:cNvPr id="6" name="图片 5" descr="图示&#10;&#10;描述已自动生成">
            <a:extLst>
              <a:ext uri="{FF2B5EF4-FFF2-40B4-BE49-F238E27FC236}">
                <a16:creationId xmlns:a16="http://schemas.microsoft.com/office/drawing/2014/main" id="{646318D2-4282-975F-64B0-EFCCEDF11969}"/>
              </a:ext>
            </a:extLst>
          </p:cNvPr>
          <p:cNvPicPr>
            <a:picLocks noChangeAspect="1"/>
          </p:cNvPicPr>
          <p:nvPr/>
        </p:nvPicPr>
        <p:blipFill>
          <a:blip r:embed="rId5"/>
          <a:stretch>
            <a:fillRect/>
          </a:stretch>
        </p:blipFill>
        <p:spPr>
          <a:xfrm>
            <a:off x="4127831" y="1738516"/>
            <a:ext cx="7592257" cy="3201060"/>
          </a:xfrm>
          <a:prstGeom prst="rect">
            <a:avLst/>
          </a:prstGeom>
        </p:spPr>
      </p:pic>
    </p:spTree>
    <p:extLst>
      <p:ext uri="{BB962C8B-B14F-4D97-AF65-F5344CB8AC3E}">
        <p14:creationId xmlns:p14="http://schemas.microsoft.com/office/powerpoint/2010/main" val="2439991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体育视频追踪工具集：</a:t>
            </a:r>
            <a:r>
              <a:rPr lang="zh-CN" altLang="en-US" sz="3400" b="1" dirty="0">
                <a:latin typeface="微软雅黑" panose="020B0503020204020204" pitchFamily="34" charset="-122"/>
                <a:ea typeface="微软雅黑" panose="020B0503020204020204" pitchFamily="34" charset="-122"/>
              </a:rPr>
              <a:t>号码识别与球队分类</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0238972" y="443976"/>
            <a:ext cx="1953027" cy="545440"/>
          </a:xfrm>
          <a:prstGeom prst="rect">
            <a:avLst/>
          </a:prstGeom>
        </p:spPr>
      </p:pic>
      <p:sp>
        <p:nvSpPr>
          <p:cNvPr id="10" name="TextBox 3"/>
          <p:cNvSpPr txBox="1"/>
          <p:nvPr/>
        </p:nvSpPr>
        <p:spPr>
          <a:xfrm>
            <a:off x="871258" y="2142986"/>
            <a:ext cx="3132496" cy="3524225"/>
          </a:xfrm>
          <a:prstGeom prst="rect">
            <a:avLst/>
          </a:prstGeom>
          <a:noFill/>
        </p:spPr>
        <p:txBody>
          <a:bodyPr wrap="square" lIns="0" tIns="36000" rIns="216000" bIns="36000" rtlCol="0">
            <a:spAutoFit/>
          </a:bodyPr>
          <a:lstStyle/>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对每一位球员进行号码识别与球队分类，辅助解说员</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观众快速定位球员姓名。</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球队分类需要事先提供球衣颜色与球队名的对应关系，在视频推理过程中对检出框中的主体颜色进行检测即可得到相应的球队信息</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号码识别先利用骨骼关键点检测结果切割出上半身部分的图像，之后使用</a:t>
            </a:r>
            <a:r>
              <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OCR</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模型进行识别。</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endParaRPr>
          </a:p>
        </p:txBody>
      </p:sp>
      <p:pic>
        <p:nvPicPr>
          <p:cNvPr id="11" name="图片 10"/>
          <p:cNvPicPr>
            <a:picLocks noChangeAspect="1"/>
          </p:cNvPicPr>
          <p:nvPr/>
        </p:nvPicPr>
        <p:blipFill>
          <a:blip r:embed="rId3"/>
          <a:stretch>
            <a:fillRect/>
          </a:stretch>
        </p:blipFill>
        <p:spPr>
          <a:xfrm>
            <a:off x="871258" y="1493301"/>
            <a:ext cx="1292665" cy="634832"/>
          </a:xfrm>
          <a:prstGeom prst="rect">
            <a:avLst/>
          </a:prstGeom>
        </p:spPr>
      </p:pic>
      <p:pic>
        <p:nvPicPr>
          <p:cNvPr id="4" name="图片 3" descr="棒球比赛现场&#10;&#10;中度可信度描述已自动生成">
            <a:extLst>
              <a:ext uri="{FF2B5EF4-FFF2-40B4-BE49-F238E27FC236}">
                <a16:creationId xmlns:a16="http://schemas.microsoft.com/office/drawing/2014/main" id="{2104BF3C-D0D6-D4F9-B6D7-1D9F850590E9}"/>
              </a:ext>
            </a:extLst>
          </p:cNvPr>
          <p:cNvPicPr>
            <a:picLocks noChangeAspect="1"/>
          </p:cNvPicPr>
          <p:nvPr/>
        </p:nvPicPr>
        <p:blipFill>
          <a:blip r:embed="rId4"/>
          <a:stretch>
            <a:fillRect/>
          </a:stretch>
        </p:blipFill>
        <p:spPr>
          <a:xfrm>
            <a:off x="6731402" y="5028664"/>
            <a:ext cx="2317829" cy="1303779"/>
          </a:xfrm>
          <a:prstGeom prst="rect">
            <a:avLst/>
          </a:prstGeom>
        </p:spPr>
      </p:pic>
      <p:pic>
        <p:nvPicPr>
          <p:cNvPr id="5" name="图片 4" descr="图片包含 草, 建筑, 绿色, 播放器&#10;&#10;描述已自动生成">
            <a:extLst>
              <a:ext uri="{FF2B5EF4-FFF2-40B4-BE49-F238E27FC236}">
                <a16:creationId xmlns:a16="http://schemas.microsoft.com/office/drawing/2014/main" id="{8C247950-5132-8B46-2D18-A4FD945A9BA8}"/>
              </a:ext>
            </a:extLst>
          </p:cNvPr>
          <p:cNvPicPr>
            <a:picLocks noChangeAspect="1"/>
          </p:cNvPicPr>
          <p:nvPr/>
        </p:nvPicPr>
        <p:blipFill>
          <a:blip r:embed="rId5"/>
          <a:stretch>
            <a:fillRect/>
          </a:stretch>
        </p:blipFill>
        <p:spPr>
          <a:xfrm>
            <a:off x="9296663" y="5028664"/>
            <a:ext cx="2255736" cy="1277094"/>
          </a:xfrm>
          <a:prstGeom prst="rect">
            <a:avLst/>
          </a:prstGeom>
        </p:spPr>
      </p:pic>
      <p:pic>
        <p:nvPicPr>
          <p:cNvPr id="8" name="图片 7" descr="图示&#10;&#10;描述已自动生成">
            <a:extLst>
              <a:ext uri="{FF2B5EF4-FFF2-40B4-BE49-F238E27FC236}">
                <a16:creationId xmlns:a16="http://schemas.microsoft.com/office/drawing/2014/main" id="{94F5E1DC-6A8F-A515-15DE-43ACA6451B63}"/>
              </a:ext>
            </a:extLst>
          </p:cNvPr>
          <p:cNvPicPr>
            <a:picLocks noChangeAspect="1"/>
          </p:cNvPicPr>
          <p:nvPr/>
        </p:nvPicPr>
        <p:blipFill>
          <a:blip r:embed="rId6"/>
          <a:stretch>
            <a:fillRect/>
          </a:stretch>
        </p:blipFill>
        <p:spPr>
          <a:xfrm>
            <a:off x="4793342" y="1285128"/>
            <a:ext cx="6759057" cy="3694718"/>
          </a:xfrm>
          <a:prstGeom prst="rect">
            <a:avLst/>
          </a:prstGeom>
        </p:spPr>
      </p:pic>
    </p:spTree>
    <p:extLst>
      <p:ext uri="{BB962C8B-B14F-4D97-AF65-F5344CB8AC3E}">
        <p14:creationId xmlns:p14="http://schemas.microsoft.com/office/powerpoint/2010/main" val="260270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71258" y="299265"/>
            <a:ext cx="8764585" cy="8202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3400" b="1" dirty="0">
                <a:solidFill>
                  <a:srgbClr val="0300F9"/>
                </a:solidFill>
                <a:latin typeface="微软雅黑" panose="020B0503020204020204" pitchFamily="34" charset="-122"/>
                <a:ea typeface="微软雅黑" panose="020B0503020204020204" pitchFamily="34" charset="-122"/>
              </a:rPr>
              <a:t>体育视频追踪工具集：</a:t>
            </a:r>
            <a:r>
              <a:rPr lang="zh-CN" altLang="en-US" sz="3400" b="1" dirty="0">
                <a:latin typeface="微软雅黑" panose="020B0503020204020204" pitchFamily="34" charset="-122"/>
                <a:ea typeface="微软雅黑" panose="020B0503020204020204" pitchFamily="34" charset="-122"/>
              </a:rPr>
              <a:t>骨骼关键点衍生</a:t>
            </a:r>
            <a:endParaRPr lang="en-US" altLang="zh-CN" sz="3400" b="1" dirty="0">
              <a:solidFill>
                <a:srgbClr val="165DFF"/>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10238972" y="443976"/>
            <a:ext cx="1953027" cy="545440"/>
          </a:xfrm>
          <a:prstGeom prst="rect">
            <a:avLst/>
          </a:prstGeom>
        </p:spPr>
      </p:pic>
      <p:sp>
        <p:nvSpPr>
          <p:cNvPr id="10" name="TextBox 3"/>
          <p:cNvSpPr txBox="1"/>
          <p:nvPr/>
        </p:nvSpPr>
        <p:spPr>
          <a:xfrm>
            <a:off x="871258" y="2142986"/>
            <a:ext cx="3132496" cy="3524225"/>
          </a:xfrm>
          <a:prstGeom prst="rect">
            <a:avLst/>
          </a:prstGeom>
          <a:noFill/>
        </p:spPr>
        <p:txBody>
          <a:bodyPr wrap="square" lIns="0" tIns="36000" rIns="216000" bIns="36000" rtlCol="0">
            <a:spAutoFit/>
          </a:bodyPr>
          <a:lstStyle/>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骨骼关键点在体育动作纠正与教学中有众多应用场景，</a:t>
            </a: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使用</a:t>
            </a:r>
            <a:r>
              <a:rPr lang="en-US" altLang="zh-CN" sz="1400" dirty="0" err="1">
                <a:solidFill>
                  <a:schemeClr val="bg1">
                    <a:lumMod val="50000"/>
                  </a:schemeClr>
                </a:solidFill>
                <a:latin typeface="Microsoft YaHei Light" panose="020B0502040204020203" pitchFamily="34" charset="-122"/>
                <a:ea typeface="Microsoft YaHei Light" panose="020B0502040204020203" pitchFamily="34" charset="-122"/>
              </a:rPr>
              <a:t>dark_hrnet</a:t>
            </a:r>
            <a:r>
              <a:rPr lang="zh-CN" altLang="en-US" sz="1400" dirty="0">
                <a:solidFill>
                  <a:schemeClr val="bg1">
                    <a:lumMod val="50000"/>
                  </a:schemeClr>
                </a:solidFill>
                <a:latin typeface="Microsoft YaHei Light" panose="020B0502040204020203" pitchFamily="34" charset="-122"/>
                <a:ea typeface="Microsoft YaHei Light" panose="020B0502040204020203" pitchFamily="34" charset="-122"/>
              </a:rPr>
              <a:t>骨骼关键点检测模型可以得到全身</a:t>
            </a:r>
            <a:r>
              <a:rPr lang="en-US" altLang="zh-CN" sz="1400" dirty="0">
                <a:solidFill>
                  <a:schemeClr val="bg1">
                    <a:lumMod val="50000"/>
                  </a:schemeClr>
                </a:solidFill>
                <a:latin typeface="Microsoft YaHei Light" panose="020B0502040204020203" pitchFamily="34" charset="-122"/>
                <a:ea typeface="Microsoft YaHei Light" panose="020B0502040204020203" pitchFamily="34" charset="-122"/>
              </a:rPr>
              <a:t>17</a:t>
            </a:r>
            <a:r>
              <a:rPr lang="zh-CN" altLang="en-US" sz="1400" dirty="0">
                <a:solidFill>
                  <a:schemeClr val="bg1">
                    <a:lumMod val="50000"/>
                  </a:schemeClr>
                </a:solidFill>
                <a:latin typeface="Microsoft YaHei Light" panose="020B0502040204020203" pitchFamily="34" charset="-122"/>
                <a:ea typeface="Microsoft YaHei Light" panose="020B0502040204020203" pitchFamily="34" charset="-122"/>
              </a:rPr>
              <a:t>个关键点的数据。</a:t>
            </a:r>
            <a:endParaRPr lang="en-US" altLang="zh-CN" sz="1400" dirty="0">
              <a:solidFill>
                <a:schemeClr val="bg1">
                  <a:lumMod val="50000"/>
                </a:schemeClr>
              </a:solidFill>
              <a:latin typeface="Microsoft YaHei Light" panose="020B0502040204020203" pitchFamily="34" charset="-122"/>
              <a:ea typeface="Microsoft YaHei Light" panose="020B0502040204020203" pitchFamily="34" charset="-122"/>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rPr>
              <a:t>根据不同运动的不同动作要领，可以各自开发不同的可视化效果进行动作纠正与回看。</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sym typeface="+mn-ea"/>
            </a:endParaRPr>
          </a:p>
          <a:p>
            <a:pPr>
              <a:lnSpc>
                <a:spcPct val="150000"/>
              </a:lnSpc>
              <a:spcBef>
                <a:spcPts val="1000"/>
              </a:spcBef>
            </a:pPr>
            <a:r>
              <a:rPr kumimoji="1" lang="zh-CN" altLang="en-US" sz="1400" dirty="0">
                <a:solidFill>
                  <a:schemeClr val="tx1">
                    <a:lumMod val="50000"/>
                    <a:lumOff val="50000"/>
                  </a:schemeClr>
                </a:solidFill>
                <a:latin typeface="Microsoft YaHei Light" panose="020B0502040204020203" pitchFamily="34" charset="-122"/>
                <a:ea typeface="Microsoft YaHei Light" panose="020B0502040204020203" pitchFamily="34" charset="-122"/>
              </a:rPr>
              <a:t>如划船场景中船桨的入水角度可以通过两腕连线得到，高尔夫要求肩髋动作纠正等</a:t>
            </a:r>
            <a:endParaRPr kumimoji="1" lang="en-US" altLang="zh-CN" sz="1400" dirty="0">
              <a:solidFill>
                <a:schemeClr val="tx1">
                  <a:lumMod val="50000"/>
                  <a:lumOff val="50000"/>
                </a:schemeClr>
              </a:solidFill>
              <a:latin typeface="Microsoft YaHei Light" panose="020B0502040204020203" pitchFamily="34" charset="-122"/>
              <a:ea typeface="Microsoft YaHei Light" panose="020B0502040204020203" pitchFamily="34" charset="-122"/>
            </a:endParaRPr>
          </a:p>
        </p:txBody>
      </p:sp>
      <p:pic>
        <p:nvPicPr>
          <p:cNvPr id="11" name="图片 10"/>
          <p:cNvPicPr>
            <a:picLocks noChangeAspect="1"/>
          </p:cNvPicPr>
          <p:nvPr/>
        </p:nvPicPr>
        <p:blipFill>
          <a:blip r:embed="rId3"/>
          <a:stretch>
            <a:fillRect/>
          </a:stretch>
        </p:blipFill>
        <p:spPr>
          <a:xfrm>
            <a:off x="871258" y="1493301"/>
            <a:ext cx="1292665" cy="634832"/>
          </a:xfrm>
          <a:prstGeom prst="rect">
            <a:avLst/>
          </a:prstGeom>
        </p:spPr>
      </p:pic>
      <p:pic>
        <p:nvPicPr>
          <p:cNvPr id="3" name="图片 2" descr="水上飞机&#10;&#10;描述已自动生成">
            <a:extLst>
              <a:ext uri="{FF2B5EF4-FFF2-40B4-BE49-F238E27FC236}">
                <a16:creationId xmlns:a16="http://schemas.microsoft.com/office/drawing/2014/main" id="{BF795B88-37DF-67CC-72E8-0E9891B5F369}"/>
              </a:ext>
            </a:extLst>
          </p:cNvPr>
          <p:cNvPicPr>
            <a:picLocks noChangeAspect="1"/>
          </p:cNvPicPr>
          <p:nvPr/>
        </p:nvPicPr>
        <p:blipFill>
          <a:blip r:embed="rId4"/>
          <a:stretch>
            <a:fillRect/>
          </a:stretch>
        </p:blipFill>
        <p:spPr>
          <a:xfrm>
            <a:off x="8209850" y="3643596"/>
            <a:ext cx="3471764" cy="2023615"/>
          </a:xfrm>
          <a:prstGeom prst="rect">
            <a:avLst/>
          </a:prstGeom>
        </p:spPr>
      </p:pic>
      <p:pic>
        <p:nvPicPr>
          <p:cNvPr id="5" name="图片 4" descr="图片包含 人, 室内, 女人, 女孩&#10;&#10;描述已自动生成">
            <a:extLst>
              <a:ext uri="{FF2B5EF4-FFF2-40B4-BE49-F238E27FC236}">
                <a16:creationId xmlns:a16="http://schemas.microsoft.com/office/drawing/2014/main" id="{9BA95FE8-E2CF-48BD-A22A-BDAD061CC5D1}"/>
              </a:ext>
            </a:extLst>
          </p:cNvPr>
          <p:cNvPicPr>
            <a:picLocks noChangeAspect="1"/>
          </p:cNvPicPr>
          <p:nvPr/>
        </p:nvPicPr>
        <p:blipFill>
          <a:blip r:embed="rId5"/>
          <a:stretch>
            <a:fillRect/>
          </a:stretch>
        </p:blipFill>
        <p:spPr>
          <a:xfrm>
            <a:off x="8200363" y="1972289"/>
            <a:ext cx="853576" cy="1530220"/>
          </a:xfrm>
          <a:prstGeom prst="rect">
            <a:avLst/>
          </a:prstGeom>
        </p:spPr>
      </p:pic>
      <p:pic>
        <p:nvPicPr>
          <p:cNvPr id="8" name="图片 7" descr="手机截图图人的照片上写着字&#10;&#10;中度可信度描述已自动生成">
            <a:extLst>
              <a:ext uri="{FF2B5EF4-FFF2-40B4-BE49-F238E27FC236}">
                <a16:creationId xmlns:a16="http://schemas.microsoft.com/office/drawing/2014/main" id="{02BB053C-AAED-9D45-F07F-66FEBC6AD1E9}"/>
              </a:ext>
            </a:extLst>
          </p:cNvPr>
          <p:cNvPicPr>
            <a:picLocks noChangeAspect="1"/>
          </p:cNvPicPr>
          <p:nvPr/>
        </p:nvPicPr>
        <p:blipFill>
          <a:blip r:embed="rId6"/>
          <a:stretch>
            <a:fillRect/>
          </a:stretch>
        </p:blipFill>
        <p:spPr>
          <a:xfrm>
            <a:off x="3695844" y="2018982"/>
            <a:ext cx="4177104" cy="3442243"/>
          </a:xfrm>
          <a:prstGeom prst="rect">
            <a:avLst/>
          </a:prstGeom>
        </p:spPr>
      </p:pic>
      <p:pic>
        <p:nvPicPr>
          <p:cNvPr id="13" name="图片 12" descr="人们在雪地上&#10;&#10;描述已自动生成">
            <a:extLst>
              <a:ext uri="{FF2B5EF4-FFF2-40B4-BE49-F238E27FC236}">
                <a16:creationId xmlns:a16="http://schemas.microsoft.com/office/drawing/2014/main" id="{51B63D47-159F-376C-2750-B57960B8CDB8}"/>
              </a:ext>
            </a:extLst>
          </p:cNvPr>
          <p:cNvPicPr>
            <a:picLocks noChangeAspect="1"/>
          </p:cNvPicPr>
          <p:nvPr/>
        </p:nvPicPr>
        <p:blipFill>
          <a:blip r:embed="rId7"/>
          <a:stretch>
            <a:fillRect/>
          </a:stretch>
        </p:blipFill>
        <p:spPr>
          <a:xfrm>
            <a:off x="9191435" y="2035172"/>
            <a:ext cx="2480692" cy="1404453"/>
          </a:xfrm>
          <a:prstGeom prst="rect">
            <a:avLst/>
          </a:prstGeom>
        </p:spPr>
      </p:pic>
    </p:spTree>
    <p:extLst>
      <p:ext uri="{BB962C8B-B14F-4D97-AF65-F5344CB8AC3E}">
        <p14:creationId xmlns:p14="http://schemas.microsoft.com/office/powerpoint/2010/main" val="3187862954"/>
      </p:ext>
    </p:extLst>
  </p:cSld>
  <p:clrMapOvr>
    <a:masterClrMapping/>
  </p:clrMapOvr>
</p:sld>
</file>

<file path=ppt/theme/theme1.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844</Words>
  <Application>Microsoft Office PowerPoint</Application>
  <PresentationFormat>宽屏</PresentationFormat>
  <Paragraphs>53</Paragraphs>
  <Slides>11</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FZLanTingKanHei-R-GBK</vt:lpstr>
      <vt:lpstr>Lantinghei SC Demibold</vt:lpstr>
      <vt:lpstr>Microsoft YaHei Light</vt:lpstr>
      <vt:lpstr>等线</vt:lpstr>
      <vt:lpstr>等线 Light</vt:lpstr>
      <vt:lpstr>微软雅黑</vt:lpstr>
      <vt:lpstr>Arial</vt:lpstr>
      <vt:lpstr>4_自定义设计方案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Cas0279</dc:creator>
  <cp:lastModifiedBy>宜凡</cp:lastModifiedBy>
  <cp:revision>444</cp:revision>
  <dcterms:created xsi:type="dcterms:W3CDTF">2022-08-17T16:59:09Z</dcterms:created>
  <dcterms:modified xsi:type="dcterms:W3CDTF">2023-02-24T11:50:07Z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2052-4.6.0.7435</vt:lpwstr>
  </property>
  <property fmtid="{D5CDD505-2E9C-101B-9397-08002B2CF9AE}" pid="3" name="ICV">
    <vt:lpwstr>2E9ED424F8692ACB5D1EFD62321D92D8</vt:lpwstr>
  </property>
</Properties>
</file>